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72" r:id="rId3"/>
    <p:sldId id="302" r:id="rId4"/>
    <p:sldId id="274" r:id="rId5"/>
    <p:sldId id="275" r:id="rId6"/>
    <p:sldId id="276" r:id="rId7"/>
    <p:sldId id="277" r:id="rId8"/>
    <p:sldId id="278" r:id="rId9"/>
    <p:sldId id="279" r:id="rId10"/>
    <p:sldId id="280" r:id="rId11"/>
    <p:sldId id="281" r:id="rId12"/>
    <p:sldId id="303"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12/16/2014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12/16/2014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7</a:t>
            </a:r>
            <a:r>
              <a:rPr lang="en-US" baseline="0" dirty="0" smtClean="0"/>
              <a:t> </a:t>
            </a:r>
            <a:r>
              <a:rPr lang="en-US" dirty="0" smtClean="0"/>
              <a:t>Lecture 1</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fontScale="92500"/>
          </a:bodyPr>
          <a:lstStyle/>
          <a:p>
            <a:pPr lvl="0"/>
            <a:r>
              <a:rPr lang="en-US" dirty="0" smtClean="0"/>
              <a:t>Part </a:t>
            </a:r>
            <a:r>
              <a:rPr lang="en-US" dirty="0"/>
              <a:t>7</a:t>
            </a:r>
            <a:r>
              <a:rPr lang="en-US" dirty="0" smtClean="0"/>
              <a:t>: Judicial Review of Agency Action</a:t>
            </a:r>
          </a:p>
          <a:p>
            <a:pPr lvl="1"/>
            <a:r>
              <a:rPr lang="en-US" dirty="0" smtClean="0"/>
              <a:t>Lecture 1: Judicial Review of Agency Legal Conclusions</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Skidmore v. Swift &amp; Co.</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Holding: The </a:t>
            </a:r>
            <a:r>
              <a:rPr lang="en-US" dirty="0"/>
              <a:t>rulings, interpretations and opinions of the Administrator under this Act, while not controlling upon the courts by reason of their authority, do constitute a body of experience and informed judgment to which courts and litigants may properly resort for </a:t>
            </a:r>
            <a:r>
              <a:rPr lang="en-US" dirty="0" smtClean="0"/>
              <a:t>guidance.</a:t>
            </a:r>
          </a:p>
          <a:p>
            <a:r>
              <a:rPr lang="en-US" dirty="0" smtClean="0"/>
              <a:t>If </a:t>
            </a:r>
            <a:r>
              <a:rPr lang="en-US" i="1" dirty="0" smtClean="0"/>
              <a:t>Chevron</a:t>
            </a:r>
            <a:r>
              <a:rPr lang="en-US" dirty="0" smtClean="0"/>
              <a:t> does not apply, the agency’s legal conclusion may still be persuasive (the agency is still an expert, if not “the” expert) and a court reviewing agency action should apply the four-part Skidmore test to determine what degree of weight to afford the agency’s legal conclusion. </a:t>
            </a:r>
            <a:endParaRPr lang="en-US" dirty="0" smtClean="0"/>
          </a:p>
          <a:p>
            <a:r>
              <a:rPr lang="en-US" dirty="0" smtClean="0"/>
              <a:t>(note:  </a:t>
            </a:r>
            <a:r>
              <a:rPr lang="en-US" i="1" dirty="0" smtClean="0"/>
              <a:t>Skidmore</a:t>
            </a:r>
            <a:r>
              <a:rPr lang="en-US" dirty="0" smtClean="0"/>
              <a:t> was decided (many years) before </a:t>
            </a:r>
            <a:r>
              <a:rPr lang="en-US" i="1" dirty="0" smtClean="0"/>
              <a:t>Chevron</a:t>
            </a:r>
            <a:r>
              <a:rPr lang="en-US" dirty="0" smtClean="0"/>
              <a:t>, but still remains a “fallback” form of deference when a case “fails” </a:t>
            </a:r>
            <a:r>
              <a:rPr lang="en-US" i="1" dirty="0" smtClean="0"/>
              <a:t>Chevron</a:t>
            </a:r>
            <a:r>
              <a:rPr lang="en-US" dirty="0" smtClean="0"/>
              <a:t> “Step Zero” – </a:t>
            </a:r>
            <a:r>
              <a:rPr lang="en-US" i="1" dirty="0" smtClean="0"/>
              <a:t>see Mead, Gonzales,</a:t>
            </a:r>
            <a:r>
              <a:rPr lang="en-US" dirty="0" smtClean="0"/>
              <a:t> etc.)</a:t>
            </a:r>
            <a:endParaRPr lang="en-US" dirty="0"/>
          </a:p>
        </p:txBody>
      </p:sp>
    </p:spTree>
    <p:extLst>
      <p:ext uri="{BB962C8B-B14F-4D97-AF65-F5344CB8AC3E}">
        <p14:creationId xmlns:p14="http://schemas.microsoft.com/office/powerpoint/2010/main" xmlns="" val="214745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Skidmore</a:t>
            </a:r>
            <a:r>
              <a:rPr lang="en-US" dirty="0" smtClean="0"/>
              <a:t> Test</a:t>
            </a:r>
            <a:endParaRPr lang="en-US" dirty="0"/>
          </a:p>
        </p:txBody>
      </p:sp>
      <p:sp>
        <p:nvSpPr>
          <p:cNvPr id="3" name="Content Placeholder 2"/>
          <p:cNvSpPr>
            <a:spLocks noGrp="1"/>
          </p:cNvSpPr>
          <p:nvPr>
            <p:ph idx="1"/>
          </p:nvPr>
        </p:nvSpPr>
        <p:spPr/>
        <p:txBody>
          <a:bodyPr>
            <a:normAutofit lnSpcReduction="10000"/>
          </a:bodyPr>
          <a:lstStyle/>
          <a:p>
            <a:r>
              <a:rPr lang="en-US" dirty="0" smtClean="0"/>
              <a:t>The court should consider the following factors: </a:t>
            </a:r>
          </a:p>
          <a:p>
            <a:pPr marL="971550" lvl="1" indent="-514350">
              <a:buFont typeface="+mj-lt"/>
              <a:buAutoNum type="arabicPeriod"/>
            </a:pPr>
            <a:r>
              <a:rPr lang="en-US" dirty="0" smtClean="0"/>
              <a:t>The thoroughness evident in the agency’s consideration; </a:t>
            </a:r>
          </a:p>
          <a:p>
            <a:pPr marL="971550" lvl="1" indent="-514350">
              <a:buFont typeface="+mj-lt"/>
              <a:buAutoNum type="arabicPeriod"/>
            </a:pPr>
            <a:r>
              <a:rPr lang="en-US" dirty="0" smtClean="0"/>
              <a:t>The validity of the agency’s reasoning; </a:t>
            </a:r>
          </a:p>
          <a:p>
            <a:pPr marL="971550" lvl="1" indent="-514350">
              <a:buFont typeface="+mj-lt"/>
              <a:buAutoNum type="arabicPeriod"/>
            </a:pPr>
            <a:r>
              <a:rPr lang="en-US" dirty="0" smtClean="0"/>
              <a:t>The consistency with earlier and later agency pronouncements; and </a:t>
            </a:r>
          </a:p>
          <a:p>
            <a:pPr marL="971550" lvl="1" indent="-514350">
              <a:buFont typeface="+mj-lt"/>
              <a:buAutoNum type="arabicPeriod"/>
            </a:pPr>
            <a:r>
              <a:rPr lang="en-US" dirty="0" smtClean="0"/>
              <a:t>“All of those factors which give the agency the power to persuade, if lacking the power to control” (CB 531)</a:t>
            </a:r>
          </a:p>
        </p:txBody>
      </p:sp>
    </p:spTree>
    <p:extLst>
      <p:ext uri="{BB962C8B-B14F-4D97-AF65-F5344CB8AC3E}">
        <p14:creationId xmlns:p14="http://schemas.microsoft.com/office/powerpoint/2010/main" xmlns="" val="195342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a:t>
            </a:r>
            <a:r>
              <a:rPr lang="en-US" i="1" dirty="0" smtClean="0"/>
              <a:t>Chevron</a:t>
            </a:r>
            <a:r>
              <a:rPr lang="en-US" dirty="0" smtClean="0"/>
              <a:t> Apply?</a:t>
            </a:r>
            <a:endParaRPr lang="en-US" dirty="0"/>
          </a:p>
        </p:txBody>
      </p:sp>
      <p:sp>
        <p:nvSpPr>
          <p:cNvPr id="3" name="Content Placeholder 2"/>
          <p:cNvSpPr>
            <a:spLocks noGrp="1"/>
          </p:cNvSpPr>
          <p:nvPr>
            <p:ph idx="1"/>
          </p:nvPr>
        </p:nvSpPr>
        <p:spPr/>
        <p:txBody>
          <a:bodyPr>
            <a:normAutofit fontScale="92500" lnSpcReduction="20000"/>
          </a:bodyPr>
          <a:lstStyle/>
          <a:p>
            <a:r>
              <a:rPr lang="en-US" i="1" dirty="0"/>
              <a:t>Chevron </a:t>
            </a:r>
            <a:r>
              <a:rPr lang="en-US" dirty="0" smtClean="0"/>
              <a:t>discussed the </a:t>
            </a:r>
            <a:r>
              <a:rPr lang="en-US" dirty="0"/>
              <a:t>principles for judicial review of </a:t>
            </a:r>
            <a:r>
              <a:rPr lang="en-US" dirty="0" smtClean="0"/>
              <a:t>an </a:t>
            </a:r>
            <a:r>
              <a:rPr lang="en-US" dirty="0"/>
              <a:t>agency’s construction </a:t>
            </a:r>
            <a:r>
              <a:rPr lang="en-US" dirty="0" smtClean="0"/>
              <a:t>of </a:t>
            </a:r>
            <a:r>
              <a:rPr lang="en-US" b="1" i="1" dirty="0" smtClean="0"/>
              <a:t>statutes</a:t>
            </a:r>
            <a:r>
              <a:rPr lang="en-US" dirty="0" smtClean="0"/>
              <a:t>. </a:t>
            </a:r>
          </a:p>
          <a:p>
            <a:pPr lvl="1"/>
            <a:r>
              <a:rPr lang="en-US" dirty="0" smtClean="0"/>
              <a:t>When agencies construe other legal documents, such as regulations, the Chevron doctrine may not apply. </a:t>
            </a:r>
          </a:p>
          <a:p>
            <a:r>
              <a:rPr lang="en-US" dirty="0" smtClean="0"/>
              <a:t>For example, regulatory construction is governed by </a:t>
            </a:r>
            <a:r>
              <a:rPr lang="en-US" i="1" dirty="0" smtClean="0"/>
              <a:t>Auer</a:t>
            </a:r>
            <a:r>
              <a:rPr lang="en-US" dirty="0" smtClean="0"/>
              <a:t>/</a:t>
            </a:r>
            <a:r>
              <a:rPr lang="en-US" i="1" dirty="0" smtClean="0"/>
              <a:t>Seminole Rock</a:t>
            </a:r>
            <a:r>
              <a:rPr lang="en-US" dirty="0" smtClean="0"/>
              <a:t> deference: an </a:t>
            </a:r>
            <a:r>
              <a:rPr lang="en-US" dirty="0"/>
              <a:t>agency’s construction of its </a:t>
            </a:r>
            <a:r>
              <a:rPr lang="en-US" dirty="0" smtClean="0"/>
              <a:t>own regulation </a:t>
            </a:r>
            <a:r>
              <a:rPr lang="en-US" dirty="0"/>
              <a:t>“becomes of controlling weight unless it is plainly erroneous </a:t>
            </a:r>
            <a:r>
              <a:rPr lang="en-US" dirty="0" smtClean="0"/>
              <a:t>or inconsistent </a:t>
            </a:r>
            <a:r>
              <a:rPr lang="en-US" dirty="0"/>
              <a:t>with the regulation</a:t>
            </a:r>
            <a:r>
              <a:rPr lang="en-US" dirty="0" smtClean="0"/>
              <a:t>.” (CB 552</a:t>
            </a:r>
            <a:r>
              <a:rPr lang="en-US" dirty="0" smtClean="0"/>
              <a:t>)</a:t>
            </a:r>
          </a:p>
          <a:p>
            <a:r>
              <a:rPr lang="en-US" dirty="0" smtClean="0"/>
              <a:t>But note possible (recent) limitations on this established in </a:t>
            </a:r>
            <a:r>
              <a:rPr lang="en-US" i="1" dirty="0" smtClean="0"/>
              <a:t>Christopher v. SmithKline Beecham</a:t>
            </a:r>
            <a:endParaRPr lang="en-US" dirty="0" smtClean="0"/>
          </a:p>
          <a:p>
            <a:pPr lvl="1"/>
            <a:endParaRPr lang="en-US" dirty="0"/>
          </a:p>
        </p:txBody>
      </p:sp>
    </p:spTree>
    <p:extLst>
      <p:ext uri="{BB962C8B-B14F-4D97-AF65-F5344CB8AC3E}">
        <p14:creationId xmlns:p14="http://schemas.microsoft.com/office/powerpoint/2010/main" xmlns="" val="187950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United States v. Mead</a:t>
            </a:r>
            <a:endParaRPr lang="en-US" i="1"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0" indent="0">
              <a:buNone/>
            </a:pPr>
            <a:r>
              <a:rPr lang="en-US" dirty="0" smtClean="0"/>
              <a:t>Background:</a:t>
            </a:r>
          </a:p>
          <a:p>
            <a:r>
              <a:rPr lang="en-US" dirty="0"/>
              <a:t>The Harmonized Tariff Schedule of the United States </a:t>
            </a:r>
            <a:r>
              <a:rPr lang="en-US" dirty="0" smtClean="0"/>
              <a:t>had </a:t>
            </a:r>
            <a:r>
              <a:rPr lang="en-US" dirty="0"/>
              <a:t>two categories for notebooks and related products: one category was subject to a 4% tariff, and the “other” category was free of duty. </a:t>
            </a:r>
            <a:endParaRPr lang="en-US" dirty="0" smtClean="0"/>
          </a:p>
          <a:p>
            <a:r>
              <a:rPr lang="en-US" dirty="0" smtClean="0"/>
              <a:t>In the past, Customs </a:t>
            </a:r>
            <a:r>
              <a:rPr lang="en-US" dirty="0"/>
              <a:t>had treated Mead’s day planners as falling under the duty-free category, but changed its position in a </a:t>
            </a:r>
            <a:r>
              <a:rPr lang="en-US" dirty="0" smtClean="0"/>
              <a:t>Headquarter </a:t>
            </a:r>
            <a:r>
              <a:rPr lang="en-US" dirty="0"/>
              <a:t>ruling </a:t>
            </a:r>
            <a:r>
              <a:rPr lang="en-US" dirty="0" smtClean="0"/>
              <a:t>letter, which Mead challenged.</a:t>
            </a:r>
            <a:r>
              <a:rPr lang="en-US" dirty="0"/>
              <a:t/>
            </a:r>
            <a:br>
              <a:rPr lang="en-US" dirty="0"/>
            </a:br>
            <a:endParaRPr lang="en-US" dirty="0"/>
          </a:p>
        </p:txBody>
      </p:sp>
    </p:spTree>
    <p:extLst>
      <p:ext uri="{BB962C8B-B14F-4D97-AF65-F5344CB8AC3E}">
        <p14:creationId xmlns:p14="http://schemas.microsoft.com/office/powerpoint/2010/main" xmlns="" val="3314368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Mead</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Issue:  Does a </a:t>
            </a:r>
            <a:r>
              <a:rPr lang="en-US" dirty="0"/>
              <a:t>tariff classification ruling by the </a:t>
            </a:r>
            <a:r>
              <a:rPr lang="en-US" dirty="0" smtClean="0"/>
              <a:t>United States </a:t>
            </a:r>
            <a:r>
              <a:rPr lang="en-US" dirty="0"/>
              <a:t>Customs Service </a:t>
            </a:r>
            <a:r>
              <a:rPr lang="en-US" dirty="0" smtClean="0"/>
              <a:t>deserve </a:t>
            </a:r>
            <a:r>
              <a:rPr lang="en-US" dirty="0"/>
              <a:t>judicial </a:t>
            </a:r>
            <a:r>
              <a:rPr lang="en-US" dirty="0" smtClean="0"/>
              <a:t>deference?</a:t>
            </a:r>
          </a:p>
          <a:p>
            <a:r>
              <a:rPr lang="en-US" dirty="0"/>
              <a:t>“Administrative interpretation of a particular statutory provision qualifies for Chevron deference when it appears that Congress delegated authority to the agency generally to make rules carrying the force of law, and that the agency interpretation claiming deference was promulgated in the exercise of that authority</a:t>
            </a:r>
            <a:r>
              <a:rPr lang="en-US" dirty="0" smtClean="0"/>
              <a:t>.” (CB 578) </a:t>
            </a:r>
            <a:endParaRPr lang="en-US" dirty="0"/>
          </a:p>
        </p:txBody>
      </p:sp>
    </p:spTree>
    <p:extLst>
      <p:ext uri="{BB962C8B-B14F-4D97-AF65-F5344CB8AC3E}">
        <p14:creationId xmlns:p14="http://schemas.microsoft.com/office/powerpoint/2010/main" xmlns="" val="3440956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Mead</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Holding: A </a:t>
            </a:r>
            <a:r>
              <a:rPr lang="en-US" dirty="0"/>
              <a:t>tariff classification has no claim to judicial deference </a:t>
            </a:r>
            <a:r>
              <a:rPr lang="en-US" dirty="0" smtClean="0"/>
              <a:t>under </a:t>
            </a:r>
            <a:r>
              <a:rPr lang="en-US" i="1" dirty="0" smtClean="0"/>
              <a:t>Chevron</a:t>
            </a:r>
            <a:r>
              <a:rPr lang="en-US" dirty="0"/>
              <a:t>, </a:t>
            </a:r>
            <a:r>
              <a:rPr lang="en-US" dirty="0" smtClean="0"/>
              <a:t>because there was no </a:t>
            </a:r>
            <a:r>
              <a:rPr lang="en-US" dirty="0"/>
              <a:t>indication that Congress intended such a </a:t>
            </a:r>
            <a:r>
              <a:rPr lang="en-US" dirty="0" smtClean="0"/>
              <a:t>ruling </a:t>
            </a:r>
            <a:r>
              <a:rPr lang="en-US" dirty="0"/>
              <a:t>to carry the force of </a:t>
            </a:r>
            <a:r>
              <a:rPr lang="en-US" dirty="0" smtClean="0"/>
              <a:t>law – but under </a:t>
            </a:r>
            <a:r>
              <a:rPr lang="en-US" i="1" dirty="0" smtClean="0"/>
              <a:t>Skidmore </a:t>
            </a:r>
            <a:r>
              <a:rPr lang="en-US" dirty="0" smtClean="0"/>
              <a:t>the </a:t>
            </a:r>
            <a:r>
              <a:rPr lang="en-US" dirty="0"/>
              <a:t>ruling is eligible </a:t>
            </a:r>
            <a:r>
              <a:rPr lang="en-US" dirty="0" smtClean="0"/>
              <a:t>to claim </a:t>
            </a:r>
            <a:r>
              <a:rPr lang="en-US" dirty="0"/>
              <a:t>respect according to its persuasiveness.</a:t>
            </a:r>
            <a:endParaRPr lang="en-US" dirty="0" smtClean="0"/>
          </a:p>
          <a:p>
            <a:r>
              <a:rPr lang="en-US" dirty="0" smtClean="0"/>
              <a:t>If an agency’s action does not purport to carry the “force of law,” or Congress did not intend the agency’s authority in that regard to carry the “force of law,” then Chevron deference does not apply and a reviewing court should look to the Skidmore factors to determine what, if any, persuasiveness to afford the agency legal conclusion. </a:t>
            </a:r>
          </a:p>
          <a:p>
            <a:pPr lvl="1"/>
            <a:endParaRPr lang="en-US" dirty="0"/>
          </a:p>
        </p:txBody>
      </p:sp>
    </p:spTree>
    <p:extLst>
      <p:ext uri="{BB962C8B-B14F-4D97-AF65-F5344CB8AC3E}">
        <p14:creationId xmlns:p14="http://schemas.microsoft.com/office/powerpoint/2010/main" xmlns="" val="319742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Gonzales v. Oregon</a:t>
            </a:r>
            <a:endParaRPr lang="en-US" i="1" dirty="0"/>
          </a:p>
        </p:txBody>
      </p:sp>
      <p:sp>
        <p:nvSpPr>
          <p:cNvPr id="3" name="Content Placeholder 2"/>
          <p:cNvSpPr>
            <a:spLocks noGrp="1"/>
          </p:cNvSpPr>
          <p:nvPr>
            <p:ph idx="1"/>
          </p:nvPr>
        </p:nvSpPr>
        <p:spPr>
          <a:xfrm>
            <a:off x="457200" y="1447800"/>
            <a:ext cx="8229600" cy="4953000"/>
          </a:xfrm>
        </p:spPr>
        <p:txBody>
          <a:bodyPr>
            <a:normAutofit fontScale="77500" lnSpcReduction="20000"/>
          </a:bodyPr>
          <a:lstStyle/>
          <a:p>
            <a:pPr marL="0" indent="0">
              <a:buNone/>
            </a:pPr>
            <a:r>
              <a:rPr lang="en-US" dirty="0" smtClean="0"/>
              <a:t>Background:</a:t>
            </a:r>
          </a:p>
          <a:p>
            <a:r>
              <a:rPr lang="en-US" dirty="0" smtClean="0"/>
              <a:t>Oregon enacted </a:t>
            </a:r>
            <a:r>
              <a:rPr lang="en-US" dirty="0"/>
              <a:t>the Oregon Death </a:t>
            </a:r>
            <a:r>
              <a:rPr lang="en-US" dirty="0" smtClean="0"/>
              <a:t>With Dignity Act, which exempts from civil </a:t>
            </a:r>
            <a:r>
              <a:rPr lang="en-US" dirty="0"/>
              <a:t>or criminal liability state-licensed physicians who, in </a:t>
            </a:r>
            <a:r>
              <a:rPr lang="en-US" dirty="0" smtClean="0"/>
              <a:t>compliance with </a:t>
            </a:r>
            <a:r>
              <a:rPr lang="en-US" dirty="0"/>
              <a:t>the specific safeguards in ODWDA, dispense or prescribe a </a:t>
            </a:r>
            <a:r>
              <a:rPr lang="en-US" dirty="0" smtClean="0"/>
              <a:t>lethal dose </a:t>
            </a:r>
            <a:r>
              <a:rPr lang="en-US" dirty="0"/>
              <a:t>of drugs upon the request of a terminally ill patient</a:t>
            </a:r>
            <a:r>
              <a:rPr lang="en-US" dirty="0" smtClean="0"/>
              <a:t>.</a:t>
            </a:r>
          </a:p>
          <a:p>
            <a:r>
              <a:rPr lang="en-US" dirty="0"/>
              <a:t>The drugs </a:t>
            </a:r>
            <a:r>
              <a:rPr lang="en-US" dirty="0" smtClean="0"/>
              <a:t>prescribed </a:t>
            </a:r>
            <a:r>
              <a:rPr lang="en-US" dirty="0"/>
              <a:t>under ODWDA are </a:t>
            </a:r>
            <a:r>
              <a:rPr lang="en-US" dirty="0" smtClean="0"/>
              <a:t>regulated under </a:t>
            </a:r>
            <a:r>
              <a:rPr lang="en-US" dirty="0"/>
              <a:t>a federal statute, the Controlled Substances </a:t>
            </a:r>
            <a:r>
              <a:rPr lang="en-US" dirty="0" smtClean="0"/>
              <a:t>Act, which allows </a:t>
            </a:r>
            <a:r>
              <a:rPr lang="en-US" dirty="0"/>
              <a:t>these </a:t>
            </a:r>
            <a:r>
              <a:rPr lang="en-US" dirty="0" smtClean="0"/>
              <a:t>particular drugs </a:t>
            </a:r>
            <a:r>
              <a:rPr lang="en-US" dirty="0"/>
              <a:t>to be available only by a written prescription from a </a:t>
            </a:r>
            <a:r>
              <a:rPr lang="en-US" dirty="0" smtClean="0"/>
              <a:t>registered physician.</a:t>
            </a:r>
            <a:endParaRPr lang="en-US" dirty="0"/>
          </a:p>
          <a:p>
            <a:r>
              <a:rPr lang="en-US" dirty="0" smtClean="0"/>
              <a:t>An Interpretive </a:t>
            </a:r>
            <a:r>
              <a:rPr lang="en-US" dirty="0"/>
              <a:t>Rule issued by the Attorney </a:t>
            </a:r>
            <a:r>
              <a:rPr lang="en-US" dirty="0" smtClean="0"/>
              <a:t>General determined </a:t>
            </a:r>
            <a:r>
              <a:rPr lang="en-US" dirty="0"/>
              <a:t>that using controlled substances to </a:t>
            </a:r>
            <a:r>
              <a:rPr lang="en-US" dirty="0" smtClean="0"/>
              <a:t>assist suicide </a:t>
            </a:r>
            <a:r>
              <a:rPr lang="en-US" dirty="0"/>
              <a:t>is not a legitimate medical practice and that dispensing or </a:t>
            </a:r>
            <a:r>
              <a:rPr lang="en-US" dirty="0" smtClean="0"/>
              <a:t>prescribing them </a:t>
            </a:r>
            <a:r>
              <a:rPr lang="en-US" dirty="0"/>
              <a:t>for this purpose is unlawful under the CSA.</a:t>
            </a:r>
          </a:p>
        </p:txBody>
      </p:sp>
    </p:spTree>
    <p:extLst>
      <p:ext uri="{BB962C8B-B14F-4D97-AF65-F5344CB8AC3E}">
        <p14:creationId xmlns:p14="http://schemas.microsoft.com/office/powerpoint/2010/main" xmlns="" val="287166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Gonzales v. Oregon</a:t>
            </a:r>
            <a:endParaRPr lang="en-US" dirty="0"/>
          </a:p>
        </p:txBody>
      </p:sp>
      <p:sp>
        <p:nvSpPr>
          <p:cNvPr id="3" name="Content Placeholder 2"/>
          <p:cNvSpPr>
            <a:spLocks noGrp="1"/>
          </p:cNvSpPr>
          <p:nvPr>
            <p:ph idx="1"/>
          </p:nvPr>
        </p:nvSpPr>
        <p:spPr/>
        <p:txBody>
          <a:bodyPr/>
          <a:lstStyle/>
          <a:p>
            <a:pPr marL="0" indent="0">
              <a:buNone/>
            </a:pPr>
            <a:r>
              <a:rPr lang="en-US" dirty="0" smtClean="0"/>
              <a:t>Issue:  </a:t>
            </a:r>
            <a:r>
              <a:rPr lang="en-US" dirty="0"/>
              <a:t>Does the </a:t>
            </a:r>
            <a:r>
              <a:rPr lang="en-US" dirty="0" smtClean="0"/>
              <a:t>CSA authorize </a:t>
            </a:r>
            <a:r>
              <a:rPr lang="en-US" dirty="0"/>
              <a:t>the Attorney General to prohibit doctors from prescribing regulated drugs to effect physician-assisted suicide </a:t>
            </a:r>
            <a:r>
              <a:rPr lang="en-US" dirty="0" smtClean="0"/>
              <a:t>where the ODWDA specifically authorizes it?</a:t>
            </a:r>
            <a:endParaRPr lang="en-US" dirty="0"/>
          </a:p>
        </p:txBody>
      </p:sp>
    </p:spTree>
    <p:extLst>
      <p:ext uri="{BB962C8B-B14F-4D97-AF65-F5344CB8AC3E}">
        <p14:creationId xmlns:p14="http://schemas.microsoft.com/office/powerpoint/2010/main" xmlns="" val="915547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Gonzales v. Oregon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Holding: </a:t>
            </a:r>
            <a:r>
              <a:rPr lang="en-US" dirty="0"/>
              <a:t>T</a:t>
            </a:r>
            <a:r>
              <a:rPr lang="en-US" dirty="0" smtClean="0"/>
              <a:t>he CSA does </a:t>
            </a:r>
            <a:r>
              <a:rPr lang="en-US" dirty="0"/>
              <a:t>not give the Attorney General authority to issue the </a:t>
            </a:r>
            <a:r>
              <a:rPr lang="en-US" dirty="0" smtClean="0"/>
              <a:t>Interpretive Rule </a:t>
            </a:r>
            <a:r>
              <a:rPr lang="en-US" dirty="0"/>
              <a:t>as a statement with the force of law.</a:t>
            </a:r>
            <a:endParaRPr lang="en-US" dirty="0" smtClean="0"/>
          </a:p>
          <a:p>
            <a:r>
              <a:rPr lang="en-US" dirty="0" smtClean="0"/>
              <a:t>If an agency is not designated as the sole expert on a matter (e.g. the Attorney General must share authority with the Secretary of HHS), then that agency acting alone is not the designated expert on the subject matter because Congress has not committed that expertise solely to that agency. </a:t>
            </a:r>
          </a:p>
          <a:p>
            <a:r>
              <a:rPr lang="en-US" dirty="0" smtClean="0"/>
              <a:t>Thus, </a:t>
            </a:r>
            <a:r>
              <a:rPr lang="en-US" i="1" dirty="0" smtClean="0"/>
              <a:t>Chevron</a:t>
            </a:r>
            <a:r>
              <a:rPr lang="en-US" dirty="0" smtClean="0"/>
              <a:t> deference does not apply, and a reviewing court should consider whether </a:t>
            </a:r>
            <a:r>
              <a:rPr lang="en-US" i="1" dirty="0" smtClean="0"/>
              <a:t>Skidmore</a:t>
            </a:r>
            <a:r>
              <a:rPr lang="en-US" dirty="0" smtClean="0"/>
              <a:t> persuasiveness may apply.</a:t>
            </a:r>
            <a:endParaRPr lang="en-US" dirty="0"/>
          </a:p>
        </p:txBody>
      </p:sp>
    </p:spTree>
    <p:extLst>
      <p:ext uri="{BB962C8B-B14F-4D97-AF65-F5344CB8AC3E}">
        <p14:creationId xmlns:p14="http://schemas.microsoft.com/office/powerpoint/2010/main" xmlns="" val="3540630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Christopher v. </a:t>
            </a:r>
            <a:r>
              <a:rPr lang="en-US" sz="3600" i="1" dirty="0" err="1" smtClean="0"/>
              <a:t>SmithKlineBeecham</a:t>
            </a:r>
            <a:r>
              <a:rPr lang="en-US" sz="3600" i="1" dirty="0" smtClean="0"/>
              <a:t> Corp. </a:t>
            </a:r>
            <a:endParaRPr lang="en-US" sz="3600" i="1" dirty="0"/>
          </a:p>
        </p:txBody>
      </p:sp>
      <p:sp>
        <p:nvSpPr>
          <p:cNvPr id="3" name="Content Placeholder 2"/>
          <p:cNvSpPr>
            <a:spLocks noGrp="1"/>
          </p:cNvSpPr>
          <p:nvPr>
            <p:ph idx="1"/>
          </p:nvPr>
        </p:nvSpPr>
        <p:spPr>
          <a:xfrm>
            <a:off x="304800" y="1219200"/>
            <a:ext cx="8686800" cy="5257800"/>
          </a:xfrm>
        </p:spPr>
        <p:txBody>
          <a:bodyPr>
            <a:normAutofit fontScale="70000" lnSpcReduction="20000"/>
          </a:bodyPr>
          <a:lstStyle/>
          <a:p>
            <a:pPr marL="0" indent="0">
              <a:buNone/>
            </a:pPr>
            <a:r>
              <a:rPr lang="en-US" dirty="0" smtClean="0"/>
              <a:t>Background:</a:t>
            </a:r>
          </a:p>
          <a:p>
            <a:r>
              <a:rPr lang="en-US" dirty="0"/>
              <a:t>The Fair Labor Standards Act </a:t>
            </a:r>
            <a:r>
              <a:rPr lang="en-US" dirty="0" smtClean="0"/>
              <a:t>imposes </a:t>
            </a:r>
            <a:r>
              <a:rPr lang="en-US" dirty="0"/>
              <a:t>minimum wage </a:t>
            </a:r>
            <a:r>
              <a:rPr lang="en-US" dirty="0" smtClean="0"/>
              <a:t>and maximum </a:t>
            </a:r>
            <a:r>
              <a:rPr lang="en-US" dirty="0"/>
              <a:t>hours requirements on employers, </a:t>
            </a:r>
            <a:r>
              <a:rPr lang="en-US" dirty="0" smtClean="0"/>
              <a:t>but </a:t>
            </a:r>
            <a:r>
              <a:rPr lang="en-US" dirty="0"/>
              <a:t>those requirements do not apply to </a:t>
            </a:r>
            <a:r>
              <a:rPr lang="en-US" dirty="0" smtClean="0"/>
              <a:t>workers employed </a:t>
            </a:r>
            <a:r>
              <a:rPr lang="en-US" dirty="0"/>
              <a:t>“in the capacity of outside </a:t>
            </a:r>
            <a:r>
              <a:rPr lang="en-US" dirty="0" smtClean="0"/>
              <a:t>salesman”. </a:t>
            </a:r>
          </a:p>
          <a:p>
            <a:r>
              <a:rPr lang="en-US" dirty="0"/>
              <a:t>Congress did not define the term “outside salesman,” but it </a:t>
            </a:r>
            <a:r>
              <a:rPr lang="en-US" dirty="0" smtClean="0"/>
              <a:t>delegated authority </a:t>
            </a:r>
            <a:r>
              <a:rPr lang="en-US" dirty="0"/>
              <a:t>to the DOL to issue regulations </a:t>
            </a:r>
            <a:r>
              <a:rPr lang="en-US" dirty="0" smtClean="0"/>
              <a:t>defining the term and the DOL promulgated </a:t>
            </a:r>
            <a:r>
              <a:rPr lang="en-US" dirty="0"/>
              <a:t>such </a:t>
            </a:r>
            <a:r>
              <a:rPr lang="en-US" dirty="0" smtClean="0"/>
              <a:t>regulations following notice-and-comment procedures.</a:t>
            </a:r>
          </a:p>
          <a:p>
            <a:r>
              <a:rPr lang="en-US" dirty="0" smtClean="0"/>
              <a:t>SmithKline </a:t>
            </a:r>
            <a:r>
              <a:rPr lang="en-US" dirty="0"/>
              <a:t>Beecham </a:t>
            </a:r>
            <a:r>
              <a:rPr lang="en-US" dirty="0" smtClean="0"/>
              <a:t>Corp. </a:t>
            </a:r>
            <a:r>
              <a:rPr lang="en-US" dirty="0"/>
              <a:t>is in the business </a:t>
            </a:r>
            <a:r>
              <a:rPr lang="en-US" dirty="0" smtClean="0"/>
              <a:t>of developing</a:t>
            </a:r>
            <a:r>
              <a:rPr lang="en-US" dirty="0"/>
              <a:t>, manufacturing, and selling prescription </a:t>
            </a:r>
            <a:r>
              <a:rPr lang="en-US" dirty="0" smtClean="0"/>
              <a:t>drugs</a:t>
            </a:r>
            <a:r>
              <a:rPr lang="en-US" dirty="0"/>
              <a:t> </a:t>
            </a:r>
            <a:r>
              <a:rPr lang="en-US" dirty="0" smtClean="0"/>
              <a:t>and hired Michael </a:t>
            </a:r>
            <a:r>
              <a:rPr lang="en-US" dirty="0"/>
              <a:t>Christopher and Frank </a:t>
            </a:r>
            <a:r>
              <a:rPr lang="en-US" dirty="0" smtClean="0"/>
              <a:t>Buchanan as </a:t>
            </a:r>
            <a:r>
              <a:rPr lang="en-US" dirty="0"/>
              <a:t>pharmaceutical sales </a:t>
            </a:r>
            <a:r>
              <a:rPr lang="en-US" dirty="0" smtClean="0"/>
              <a:t>representatives.</a:t>
            </a:r>
          </a:p>
          <a:p>
            <a:r>
              <a:rPr lang="en-US" dirty="0"/>
              <a:t>The </a:t>
            </a:r>
            <a:r>
              <a:rPr lang="en-US" dirty="0" smtClean="0"/>
              <a:t>DOL </a:t>
            </a:r>
            <a:r>
              <a:rPr lang="en-US" dirty="0"/>
              <a:t>announced its view that pharmaceutical detailers </a:t>
            </a:r>
            <a:r>
              <a:rPr lang="en-US" dirty="0" smtClean="0"/>
              <a:t>are not </a:t>
            </a:r>
            <a:r>
              <a:rPr lang="en-US" dirty="0"/>
              <a:t>exempt outside </a:t>
            </a:r>
            <a:r>
              <a:rPr lang="en-US" dirty="0" smtClean="0"/>
              <a:t>salesmen, but changed its reasoning several times.</a:t>
            </a:r>
          </a:p>
        </p:txBody>
      </p:sp>
    </p:spTree>
    <p:extLst>
      <p:ext uri="{BB962C8B-B14F-4D97-AF65-F5344CB8AC3E}">
        <p14:creationId xmlns:p14="http://schemas.microsoft.com/office/powerpoint/2010/main" xmlns="" val="164096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rmAutofit/>
          </a:bodyPr>
          <a:lstStyle/>
          <a:p>
            <a:r>
              <a:rPr lang="en-US" dirty="0"/>
              <a:t>Quite often, the most important question for legal </a:t>
            </a:r>
            <a:r>
              <a:rPr lang="en-US" dirty="0" err="1"/>
              <a:t>decisionmakers</a:t>
            </a:r>
            <a:r>
              <a:rPr lang="en-US" dirty="0"/>
              <a:t> </a:t>
            </a:r>
            <a:r>
              <a:rPr lang="en-US" dirty="0" smtClean="0"/>
              <a:t>is how </a:t>
            </a:r>
            <a:r>
              <a:rPr lang="en-US" dirty="0"/>
              <a:t>much weight, if any, they should give to the views of </a:t>
            </a:r>
            <a:r>
              <a:rPr lang="en-US" dirty="0" smtClean="0"/>
              <a:t>prior </a:t>
            </a:r>
            <a:r>
              <a:rPr lang="en-US" dirty="0" err="1" smtClean="0"/>
              <a:t>decisionmakers</a:t>
            </a:r>
            <a:r>
              <a:rPr lang="en-US" dirty="0" smtClean="0"/>
              <a:t> </a:t>
            </a:r>
            <a:r>
              <a:rPr lang="en-US" dirty="0"/>
              <a:t>when reaching their own conclusions</a:t>
            </a:r>
            <a:r>
              <a:rPr lang="en-US" dirty="0" smtClean="0"/>
              <a:t>.</a:t>
            </a:r>
          </a:p>
          <a:p>
            <a:pPr lvl="1"/>
            <a:r>
              <a:rPr lang="en-US" dirty="0" smtClean="0"/>
              <a:t>This is known as degree of deference</a:t>
            </a:r>
          </a:p>
          <a:p>
            <a:pPr marL="457200" lvl="1" indent="0">
              <a:buNone/>
            </a:pPr>
            <a:endParaRPr lang="en-US" dirty="0" smtClean="0"/>
          </a:p>
          <a:p>
            <a:pPr marL="457200" lvl="1" indent="0">
              <a:buNone/>
            </a:pPr>
            <a:r>
              <a:rPr lang="en-US" sz="1800" dirty="0" smtClean="0"/>
              <a:t>                   Least deferential                              most deferential</a:t>
            </a:r>
          </a:p>
        </p:txBody>
      </p:sp>
      <p:sp>
        <p:nvSpPr>
          <p:cNvPr id="4" name="Rectangle 3"/>
          <p:cNvSpPr/>
          <p:nvPr/>
        </p:nvSpPr>
        <p:spPr>
          <a:xfrm>
            <a:off x="1198728" y="5587335"/>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 novo</a:t>
            </a:r>
            <a:endParaRPr lang="en-US" sz="1600" dirty="0">
              <a:solidFill>
                <a:schemeClr val="tx1"/>
              </a:solidFill>
            </a:endParaRPr>
          </a:p>
        </p:txBody>
      </p:sp>
      <p:sp>
        <p:nvSpPr>
          <p:cNvPr id="5" name="Rectangle 4"/>
          <p:cNvSpPr/>
          <p:nvPr/>
        </p:nvSpPr>
        <p:spPr>
          <a:xfrm>
            <a:off x="2819400" y="5587335"/>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Clearly erroneous</a:t>
            </a:r>
            <a:endParaRPr lang="en-US" sz="1600" dirty="0">
              <a:solidFill>
                <a:schemeClr val="tx1"/>
              </a:solidFill>
            </a:endParaRPr>
          </a:p>
        </p:txBody>
      </p:sp>
      <p:sp>
        <p:nvSpPr>
          <p:cNvPr id="6" name="Rectangle 5"/>
          <p:cNvSpPr/>
          <p:nvPr/>
        </p:nvSpPr>
        <p:spPr>
          <a:xfrm>
            <a:off x="4572000" y="5587335"/>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Abuse of discretion</a:t>
            </a:r>
            <a:endParaRPr lang="en-US" sz="1600" dirty="0">
              <a:solidFill>
                <a:schemeClr val="tx1"/>
              </a:solidFill>
            </a:endParaRPr>
          </a:p>
        </p:txBody>
      </p:sp>
      <p:sp>
        <p:nvSpPr>
          <p:cNvPr id="7" name="Rectangle 6"/>
          <p:cNvSpPr/>
          <p:nvPr/>
        </p:nvSpPr>
        <p:spPr>
          <a:xfrm>
            <a:off x="6477000" y="5562600"/>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Jury </a:t>
            </a:r>
            <a:r>
              <a:rPr lang="en-US" sz="1600" dirty="0" err="1" smtClean="0">
                <a:solidFill>
                  <a:schemeClr val="tx1"/>
                </a:solidFill>
              </a:rPr>
              <a:t>factfinding</a:t>
            </a:r>
            <a:endParaRPr lang="en-US" sz="1600" dirty="0">
              <a:solidFill>
                <a:schemeClr val="tx1"/>
              </a:solidFill>
            </a:endParaRPr>
          </a:p>
        </p:txBody>
      </p:sp>
      <p:cxnSp>
        <p:nvCxnSpPr>
          <p:cNvPr id="8" name="Straight Arrow Connector 7"/>
          <p:cNvCxnSpPr/>
          <p:nvPr/>
        </p:nvCxnSpPr>
        <p:spPr>
          <a:xfrm>
            <a:off x="2265528" y="6006435"/>
            <a:ext cx="553872"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914064" y="6006435"/>
            <a:ext cx="657936"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638800" y="6006435"/>
            <a:ext cx="8382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620069" y="5181600"/>
            <a:ext cx="14478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4322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Christopher v. </a:t>
            </a:r>
            <a:r>
              <a:rPr lang="en-US" i="1" dirty="0" err="1"/>
              <a:t>SmithKlineBeecham</a:t>
            </a:r>
            <a:r>
              <a:rPr lang="en-US" i="1" dirty="0"/>
              <a:t> Corp.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Issue: Does </a:t>
            </a:r>
            <a:r>
              <a:rPr lang="en-US" dirty="0"/>
              <a:t>the term “outside salesman,” as defined </a:t>
            </a:r>
            <a:r>
              <a:rPr lang="en-US" dirty="0" smtClean="0"/>
              <a:t>by Department </a:t>
            </a:r>
            <a:r>
              <a:rPr lang="en-US" dirty="0"/>
              <a:t>of Labor </a:t>
            </a:r>
            <a:r>
              <a:rPr lang="en-US" dirty="0" smtClean="0"/>
              <a:t>regulations</a:t>
            </a:r>
            <a:r>
              <a:rPr lang="en-US" dirty="0"/>
              <a:t>, </a:t>
            </a:r>
            <a:r>
              <a:rPr lang="en-US" dirty="0" smtClean="0"/>
              <a:t>encompass pharmaceutical </a:t>
            </a:r>
            <a:r>
              <a:rPr lang="en-US" dirty="0"/>
              <a:t>sales </a:t>
            </a:r>
            <a:r>
              <a:rPr lang="en-US" dirty="0" smtClean="0"/>
              <a:t>representatives </a:t>
            </a:r>
            <a:r>
              <a:rPr lang="en-US" dirty="0"/>
              <a:t>whose primary duty is to </a:t>
            </a:r>
            <a:r>
              <a:rPr lang="en-US" dirty="0" smtClean="0"/>
              <a:t>obtain nonbinding </a:t>
            </a:r>
            <a:r>
              <a:rPr lang="en-US" dirty="0"/>
              <a:t>commitments from physicians to prescribe their </a:t>
            </a:r>
            <a:r>
              <a:rPr lang="en-US" dirty="0" smtClean="0"/>
              <a:t>employer’s prescription </a:t>
            </a:r>
            <a:r>
              <a:rPr lang="en-US" dirty="0"/>
              <a:t>drugs in appropriate </a:t>
            </a:r>
            <a:r>
              <a:rPr lang="en-US" dirty="0" smtClean="0"/>
              <a:t>cases?</a:t>
            </a:r>
            <a:endParaRPr lang="en-US" dirty="0"/>
          </a:p>
        </p:txBody>
      </p:sp>
    </p:spTree>
    <p:extLst>
      <p:ext uri="{BB962C8B-B14F-4D97-AF65-F5344CB8AC3E}">
        <p14:creationId xmlns:p14="http://schemas.microsoft.com/office/powerpoint/2010/main" xmlns="" val="291777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Christopher v. </a:t>
            </a:r>
            <a:r>
              <a:rPr lang="en-US" i="1" dirty="0" err="1"/>
              <a:t>SmithKlineBeecham</a:t>
            </a:r>
            <a:r>
              <a:rPr lang="en-US" i="1" dirty="0"/>
              <a:t> Corp. </a:t>
            </a:r>
            <a:endParaRPr lang="en-US" dirty="0"/>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pPr marL="0" indent="0">
              <a:buNone/>
            </a:pPr>
            <a:r>
              <a:rPr lang="en-US" dirty="0" smtClean="0"/>
              <a:t>Holding: </a:t>
            </a:r>
            <a:r>
              <a:rPr lang="en-US" dirty="0"/>
              <a:t> </a:t>
            </a:r>
            <a:r>
              <a:rPr lang="en-US" dirty="0" smtClean="0"/>
              <a:t>Such pharmaceutical </a:t>
            </a:r>
            <a:r>
              <a:rPr lang="en-US" dirty="0"/>
              <a:t>sales </a:t>
            </a:r>
            <a:r>
              <a:rPr lang="en-US" dirty="0" smtClean="0"/>
              <a:t>representatives are within the definition of outside salesmen.</a:t>
            </a:r>
            <a:endParaRPr lang="en-US" dirty="0"/>
          </a:p>
          <a:p>
            <a:r>
              <a:rPr lang="en-US" dirty="0" smtClean="0"/>
              <a:t>Agency legal conclusions interpreting their own (earlier) regulations (originally promulgated in a way satisfying </a:t>
            </a:r>
            <a:r>
              <a:rPr lang="en-US" i="1" dirty="0" smtClean="0"/>
              <a:t>Chevron</a:t>
            </a:r>
            <a:r>
              <a:rPr lang="en-US" dirty="0" smtClean="0"/>
              <a:t> Step 1) historically are entitled to </a:t>
            </a:r>
            <a:r>
              <a:rPr lang="en-US" i="1" dirty="0" smtClean="0"/>
              <a:t>Auer</a:t>
            </a:r>
            <a:r>
              <a:rPr lang="en-US" dirty="0" smtClean="0"/>
              <a:t>/</a:t>
            </a:r>
            <a:r>
              <a:rPr lang="en-US" i="1" dirty="0" smtClean="0"/>
              <a:t>Seminole Rock</a:t>
            </a:r>
            <a:r>
              <a:rPr lang="en-US" dirty="0" smtClean="0"/>
              <a:t> deference, a level of deference effectively similar to </a:t>
            </a:r>
            <a:r>
              <a:rPr lang="en-US" i="1" dirty="0" smtClean="0"/>
              <a:t>Chevron</a:t>
            </a:r>
            <a:r>
              <a:rPr lang="en-US" dirty="0" smtClean="0"/>
              <a:t>. </a:t>
            </a:r>
          </a:p>
          <a:p>
            <a:r>
              <a:rPr lang="en-US" dirty="0" smtClean="0"/>
              <a:t>Here the Court “softened” this doctrine, recognizing that it may give agencies an incentive to promulgate vague regulations that may later interpret as they see fit, and finding it unreasonable to expect regulated entities to divine future, agency interpretations. </a:t>
            </a:r>
            <a:endParaRPr lang="en-US" dirty="0"/>
          </a:p>
          <a:p>
            <a:r>
              <a:rPr lang="en-US" dirty="0" smtClean="0"/>
              <a:t>Accordingly, in such cases of interpreting vague regulations, only a Skidmore-like consideration of persuasiveness may apply. </a:t>
            </a:r>
            <a:endParaRPr lang="en-US" dirty="0"/>
          </a:p>
        </p:txBody>
      </p:sp>
    </p:spTree>
    <p:extLst>
      <p:ext uri="{BB962C8B-B14F-4D97-AF65-F5344CB8AC3E}">
        <p14:creationId xmlns:p14="http://schemas.microsoft.com/office/powerpoint/2010/main" xmlns="" val="107352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Chevron</a:t>
            </a:r>
            <a:r>
              <a:rPr lang="en-US" dirty="0" smtClean="0"/>
              <a:t> Step 1: How Clear is Clear</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What does it mean to say that the meaning of a statute is “clear</a:t>
            </a:r>
            <a:r>
              <a:rPr lang="en-US" dirty="0" smtClean="0"/>
              <a:t>”?</a:t>
            </a:r>
          </a:p>
          <a:p>
            <a:pPr lvl="1"/>
            <a:r>
              <a:rPr lang="en-US" dirty="0"/>
              <a:t>There is no consensus in our legal system about </a:t>
            </a:r>
            <a:r>
              <a:rPr lang="en-US" dirty="0" smtClean="0"/>
              <a:t>the appropriate </a:t>
            </a:r>
            <a:r>
              <a:rPr lang="en-US" dirty="0"/>
              <a:t>significance or weight to be given to the many </a:t>
            </a:r>
            <a:r>
              <a:rPr lang="en-US" dirty="0" smtClean="0"/>
              <a:t>considerations that </a:t>
            </a:r>
            <a:r>
              <a:rPr lang="en-US" dirty="0"/>
              <a:t>can plausibly be thought relevant to statutory </a:t>
            </a:r>
            <a:r>
              <a:rPr lang="en-US" dirty="0" smtClean="0"/>
              <a:t>interpretation.</a:t>
            </a:r>
          </a:p>
          <a:p>
            <a:pPr lvl="1"/>
            <a:r>
              <a:rPr lang="en-US" dirty="0" smtClean="0"/>
              <a:t>Some considerations include: the </a:t>
            </a:r>
            <a:r>
              <a:rPr lang="en-US" dirty="0"/>
              <a:t>language of the statute</a:t>
            </a:r>
            <a:r>
              <a:rPr lang="en-US" dirty="0" smtClean="0"/>
              <a:t>, the </a:t>
            </a:r>
            <a:r>
              <a:rPr lang="en-US" dirty="0"/>
              <a:t>immediately surrounding context of the statutory language</a:t>
            </a:r>
            <a:r>
              <a:rPr lang="en-US" dirty="0" smtClean="0"/>
              <a:t>, the </a:t>
            </a:r>
            <a:r>
              <a:rPr lang="en-US" dirty="0"/>
              <a:t>context of the entire act of which the statute is a part</a:t>
            </a:r>
            <a:r>
              <a:rPr lang="en-US" dirty="0" smtClean="0"/>
              <a:t>, the </a:t>
            </a:r>
            <a:r>
              <a:rPr lang="en-US" dirty="0"/>
              <a:t>context of the entire universe of legislation</a:t>
            </a:r>
            <a:r>
              <a:rPr lang="en-US" dirty="0" smtClean="0"/>
              <a:t>, the </a:t>
            </a:r>
            <a:r>
              <a:rPr lang="en-US" dirty="0"/>
              <a:t>general background and purpose of the statute</a:t>
            </a:r>
            <a:r>
              <a:rPr lang="en-US" dirty="0" smtClean="0"/>
              <a:t>, the </a:t>
            </a:r>
            <a:r>
              <a:rPr lang="en-US" dirty="0"/>
              <a:t>statute’s legislative history</a:t>
            </a:r>
            <a:r>
              <a:rPr lang="en-US" dirty="0" smtClean="0"/>
              <a:t>, canons </a:t>
            </a:r>
            <a:r>
              <a:rPr lang="en-US" dirty="0"/>
              <a:t>of construction</a:t>
            </a:r>
            <a:r>
              <a:rPr lang="en-US" dirty="0" smtClean="0"/>
              <a:t>, the </a:t>
            </a:r>
            <a:r>
              <a:rPr lang="en-US" dirty="0"/>
              <a:t>consequences of different interpretations, </a:t>
            </a:r>
            <a:r>
              <a:rPr lang="en-US" dirty="0" smtClean="0"/>
              <a:t>and good </a:t>
            </a:r>
            <a:r>
              <a:rPr lang="en-US" dirty="0"/>
              <a:t>social policy.</a:t>
            </a:r>
          </a:p>
        </p:txBody>
      </p:sp>
    </p:spTree>
    <p:extLst>
      <p:ext uri="{BB962C8B-B14F-4D97-AF65-F5344CB8AC3E}">
        <p14:creationId xmlns:p14="http://schemas.microsoft.com/office/powerpoint/2010/main" xmlns="" val="2283053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FDA v. Brown &amp; Williamson Tobacco Corp.</a:t>
            </a:r>
            <a:endParaRPr lang="en-US" i="1" dirty="0"/>
          </a:p>
        </p:txBody>
      </p:sp>
      <p:sp>
        <p:nvSpPr>
          <p:cNvPr id="3" name="Content Placeholder 2"/>
          <p:cNvSpPr>
            <a:spLocks noGrp="1"/>
          </p:cNvSpPr>
          <p:nvPr>
            <p:ph idx="1"/>
          </p:nvPr>
        </p:nvSpPr>
        <p:spPr/>
        <p:txBody>
          <a:bodyPr>
            <a:normAutofit/>
          </a:bodyPr>
          <a:lstStyle/>
          <a:p>
            <a:pPr marL="0" indent="0">
              <a:buNone/>
            </a:pPr>
            <a:r>
              <a:rPr lang="en-US" dirty="0" smtClean="0"/>
              <a:t>Background: </a:t>
            </a:r>
          </a:p>
          <a:p>
            <a:r>
              <a:rPr lang="en-US" dirty="0" smtClean="0"/>
              <a:t>The Food </a:t>
            </a:r>
            <a:r>
              <a:rPr lang="en-US" dirty="0"/>
              <a:t>and Drug </a:t>
            </a:r>
            <a:r>
              <a:rPr lang="en-US" dirty="0" smtClean="0"/>
              <a:t>Administration asserted </a:t>
            </a:r>
            <a:r>
              <a:rPr lang="en-US" dirty="0"/>
              <a:t>jurisdiction to regulate tobacco </a:t>
            </a:r>
            <a:r>
              <a:rPr lang="en-US" dirty="0" smtClean="0"/>
              <a:t>products and concluded </a:t>
            </a:r>
            <a:r>
              <a:rPr lang="en-US" dirty="0"/>
              <a:t>that nicotine is a “drug” within the meaning of the Food, Drug</a:t>
            </a:r>
            <a:r>
              <a:rPr lang="en-US" dirty="0" smtClean="0"/>
              <a:t>, and </a:t>
            </a:r>
            <a:r>
              <a:rPr lang="en-US" dirty="0"/>
              <a:t>Cosmetic </a:t>
            </a:r>
            <a:r>
              <a:rPr lang="en-US" dirty="0" smtClean="0"/>
              <a:t>Act. </a:t>
            </a:r>
          </a:p>
          <a:p>
            <a:r>
              <a:rPr lang="en-US" dirty="0" smtClean="0"/>
              <a:t>Pursuant </a:t>
            </a:r>
            <a:r>
              <a:rPr lang="en-US" dirty="0"/>
              <a:t>to this authority, it promulgated </a:t>
            </a:r>
            <a:r>
              <a:rPr lang="en-US" dirty="0" smtClean="0"/>
              <a:t>regulations intended </a:t>
            </a:r>
            <a:r>
              <a:rPr lang="en-US" dirty="0"/>
              <a:t>to reduce tobacco consumption among children and adolescents.</a:t>
            </a:r>
          </a:p>
        </p:txBody>
      </p:sp>
    </p:spTree>
    <p:extLst>
      <p:ext uri="{BB962C8B-B14F-4D97-AF65-F5344CB8AC3E}">
        <p14:creationId xmlns:p14="http://schemas.microsoft.com/office/powerpoint/2010/main" xmlns="" val="1771316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FDA v. Brown &amp; Williamson Tobacco Corp.</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Issue:  Should the FDA’s regulations be upheld by the court?</a:t>
            </a:r>
          </a:p>
          <a:p>
            <a:r>
              <a:rPr lang="en-US" dirty="0" smtClean="0"/>
              <a:t>An agency may </a:t>
            </a:r>
            <a:r>
              <a:rPr lang="en-US" dirty="0"/>
              <a:t>not exercise its authority </a:t>
            </a:r>
            <a:r>
              <a:rPr lang="en-US" dirty="0" smtClean="0"/>
              <a:t>in </a:t>
            </a:r>
            <a:r>
              <a:rPr lang="en-US" dirty="0"/>
              <a:t>a </a:t>
            </a:r>
            <a:r>
              <a:rPr lang="en-US" dirty="0" smtClean="0"/>
              <a:t>manner that </a:t>
            </a:r>
            <a:r>
              <a:rPr lang="en-US" dirty="0"/>
              <a:t>is inconsistent with the administrative structure that Congress </a:t>
            </a:r>
            <a:r>
              <a:rPr lang="en-US" dirty="0" smtClean="0"/>
              <a:t>enacted into </a:t>
            </a:r>
            <a:r>
              <a:rPr lang="en-US" dirty="0"/>
              <a:t>law</a:t>
            </a:r>
            <a:r>
              <a:rPr lang="en-US" dirty="0" smtClean="0"/>
              <a:t>.</a:t>
            </a:r>
          </a:p>
          <a:p>
            <a:r>
              <a:rPr lang="en-US" dirty="0" smtClean="0"/>
              <a:t>And </a:t>
            </a:r>
            <a:r>
              <a:rPr lang="en-US" dirty="0"/>
              <a:t>although agencies are </a:t>
            </a:r>
            <a:r>
              <a:rPr lang="en-US" dirty="0" smtClean="0"/>
              <a:t>generally entitled </a:t>
            </a:r>
            <a:r>
              <a:rPr lang="en-US" dirty="0"/>
              <a:t>to deference in the interpretation of statutes that they administer</a:t>
            </a:r>
            <a:r>
              <a:rPr lang="en-US" dirty="0" smtClean="0"/>
              <a:t>, a </a:t>
            </a:r>
            <a:r>
              <a:rPr lang="en-US" dirty="0"/>
              <a:t>reviewing </a:t>
            </a:r>
            <a:r>
              <a:rPr lang="en-US" dirty="0" smtClean="0"/>
              <a:t>court</a:t>
            </a:r>
            <a:r>
              <a:rPr lang="en-US" dirty="0"/>
              <a:t>, as well as the agency, must give effect to the </a:t>
            </a:r>
            <a:r>
              <a:rPr lang="en-US" dirty="0" smtClean="0"/>
              <a:t>unambiguously expressed </a:t>
            </a:r>
            <a:r>
              <a:rPr lang="en-US" dirty="0"/>
              <a:t>intent of Congress</a:t>
            </a:r>
            <a:r>
              <a:rPr lang="en-US" dirty="0" smtClean="0"/>
              <a:t>.</a:t>
            </a:r>
          </a:p>
          <a:p>
            <a:pPr marL="0" indent="0">
              <a:buNone/>
            </a:pPr>
            <a:endParaRPr lang="en-US" dirty="0"/>
          </a:p>
        </p:txBody>
      </p:sp>
    </p:spTree>
    <p:extLst>
      <p:ext uri="{BB962C8B-B14F-4D97-AF65-F5344CB8AC3E}">
        <p14:creationId xmlns:p14="http://schemas.microsoft.com/office/powerpoint/2010/main" xmlns="" val="791766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FDA v. Brown &amp; Williamson Tobacco Corp.</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marL="0" indent="0">
              <a:buNone/>
            </a:pPr>
            <a:r>
              <a:rPr lang="en-US" dirty="0" smtClean="0"/>
              <a:t>Holding:  </a:t>
            </a:r>
            <a:r>
              <a:rPr lang="en-US" dirty="0"/>
              <a:t>T</a:t>
            </a:r>
            <a:r>
              <a:rPr lang="en-US" dirty="0" smtClean="0"/>
              <a:t>he </a:t>
            </a:r>
            <a:r>
              <a:rPr lang="en-US" dirty="0"/>
              <a:t>FDA’s assertion of jurisdiction is </a:t>
            </a:r>
            <a:r>
              <a:rPr lang="en-US" dirty="0" smtClean="0"/>
              <a:t>impermissible because Congress has clearly </a:t>
            </a:r>
            <a:r>
              <a:rPr lang="en-US" dirty="0"/>
              <a:t>precluded the FDA from asserting jurisdiction to regulate </a:t>
            </a:r>
            <a:r>
              <a:rPr lang="en-US" dirty="0" smtClean="0"/>
              <a:t>tobacco products</a:t>
            </a:r>
            <a:r>
              <a:rPr lang="en-US" dirty="0"/>
              <a:t>. </a:t>
            </a:r>
            <a:endParaRPr lang="en-US" dirty="0" smtClean="0"/>
          </a:p>
          <a:p>
            <a:r>
              <a:rPr lang="en-US" dirty="0" smtClean="0"/>
              <a:t>Primary example of “failing” </a:t>
            </a:r>
            <a:r>
              <a:rPr lang="en-US" i="1" dirty="0" smtClean="0"/>
              <a:t>Chevron</a:t>
            </a:r>
            <a:r>
              <a:rPr lang="en-US" dirty="0" smtClean="0"/>
              <a:t> Step 1): in a lengthy analysis, the court interprets the FDCA to “clearly” indicate that Congress intended to preclude the FDA from regulating tobacco products. </a:t>
            </a:r>
          </a:p>
          <a:p>
            <a:r>
              <a:rPr lang="en-US" dirty="0" smtClean="0"/>
              <a:t>Of note, the majority focuses on the fact that a court should not “confine itself to examining a particular statutory provision in isolation” and “must therefore interpret the </a:t>
            </a:r>
            <a:r>
              <a:rPr lang="en-US" dirty="0" err="1" smtClean="0"/>
              <a:t>statuts</a:t>
            </a:r>
            <a:r>
              <a:rPr lang="en-US" dirty="0" smtClean="0"/>
              <a:t> ‘as a symmetrical and coherent regulatory scheme’” (CB 644)</a:t>
            </a:r>
            <a:endParaRPr lang="en-US" dirty="0"/>
          </a:p>
        </p:txBody>
      </p:sp>
    </p:spTree>
    <p:extLst>
      <p:ext uri="{BB962C8B-B14F-4D97-AF65-F5344CB8AC3E}">
        <p14:creationId xmlns:p14="http://schemas.microsoft.com/office/powerpoint/2010/main" xmlns="" val="46052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Zuni Public School Dist.  No. 89 v. Department of Education</a:t>
            </a:r>
            <a:endParaRPr lang="en-US" i="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Background: </a:t>
            </a:r>
          </a:p>
          <a:p>
            <a:r>
              <a:rPr lang="en-US" dirty="0"/>
              <a:t>A federal statute sets forth a method that the Secretary of </a:t>
            </a:r>
            <a:r>
              <a:rPr lang="en-US" dirty="0" smtClean="0"/>
              <a:t>Education is </a:t>
            </a:r>
            <a:r>
              <a:rPr lang="en-US" dirty="0"/>
              <a:t>to use when determining whether a State’s public school funding </a:t>
            </a:r>
            <a:r>
              <a:rPr lang="en-US" dirty="0" smtClean="0"/>
              <a:t>program “</a:t>
            </a:r>
            <a:r>
              <a:rPr lang="en-US" dirty="0"/>
              <a:t>equalizes expenditures” throughout the State. </a:t>
            </a:r>
            <a:endParaRPr lang="en-US" dirty="0" smtClean="0"/>
          </a:p>
          <a:p>
            <a:r>
              <a:rPr lang="en-US" dirty="0" smtClean="0"/>
              <a:t>The </a:t>
            </a:r>
            <a:r>
              <a:rPr lang="en-US" dirty="0"/>
              <a:t>statute </a:t>
            </a:r>
            <a:r>
              <a:rPr lang="en-US" dirty="0" smtClean="0"/>
              <a:t>instructs the </a:t>
            </a:r>
            <a:r>
              <a:rPr lang="en-US" dirty="0"/>
              <a:t>Secretary to calculate the disparity in per-pupil </a:t>
            </a:r>
            <a:r>
              <a:rPr lang="en-US" dirty="0" smtClean="0"/>
              <a:t>expenditures among </a:t>
            </a:r>
            <a:r>
              <a:rPr lang="en-US" dirty="0"/>
              <a:t>local school districts in the State. </a:t>
            </a:r>
            <a:endParaRPr lang="en-US" dirty="0" smtClean="0"/>
          </a:p>
          <a:p>
            <a:r>
              <a:rPr lang="en-US" dirty="0" smtClean="0"/>
              <a:t>When </a:t>
            </a:r>
            <a:r>
              <a:rPr lang="en-US" dirty="0"/>
              <a:t>doing so, the </a:t>
            </a:r>
            <a:r>
              <a:rPr lang="en-US" dirty="0" smtClean="0"/>
              <a:t>Secretary is </a:t>
            </a:r>
            <a:r>
              <a:rPr lang="en-US" dirty="0"/>
              <a:t>to “disregard” school districts </a:t>
            </a:r>
            <a:r>
              <a:rPr lang="en-US" dirty="0" smtClean="0"/>
              <a:t>with </a:t>
            </a:r>
            <a:r>
              <a:rPr lang="en-US" dirty="0"/>
              <a:t>per-pupil </a:t>
            </a:r>
            <a:r>
              <a:rPr lang="en-US" dirty="0" smtClean="0"/>
              <a:t>expenditures above </a:t>
            </a:r>
            <a:r>
              <a:rPr lang="en-US" dirty="0"/>
              <a:t>the 95th percentile or below the 5th </a:t>
            </a:r>
            <a:r>
              <a:rPr lang="en-US" dirty="0" smtClean="0"/>
              <a:t>percentile.</a:t>
            </a:r>
            <a:endParaRPr lang="en-US" dirty="0"/>
          </a:p>
        </p:txBody>
      </p:sp>
    </p:spTree>
    <p:extLst>
      <p:ext uri="{BB962C8B-B14F-4D97-AF65-F5344CB8AC3E}">
        <p14:creationId xmlns:p14="http://schemas.microsoft.com/office/powerpoint/2010/main" xmlns="" val="34045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Zuni Public School Dist.  No. 89 v. Department of Education</a:t>
            </a:r>
          </a:p>
        </p:txBody>
      </p:sp>
      <p:sp>
        <p:nvSpPr>
          <p:cNvPr id="3" name="Content Placeholder 2"/>
          <p:cNvSpPr>
            <a:spLocks noGrp="1"/>
          </p:cNvSpPr>
          <p:nvPr>
            <p:ph idx="1"/>
          </p:nvPr>
        </p:nvSpPr>
        <p:spPr/>
        <p:txBody>
          <a:bodyPr>
            <a:normAutofit/>
          </a:bodyPr>
          <a:lstStyle/>
          <a:p>
            <a:pPr marL="0" indent="0">
              <a:buNone/>
            </a:pPr>
            <a:r>
              <a:rPr lang="en-US" dirty="0" smtClean="0"/>
              <a:t>Issue: Does </a:t>
            </a:r>
            <a:r>
              <a:rPr lang="en-US" dirty="0"/>
              <a:t>the emphasized statutory </a:t>
            </a:r>
            <a:r>
              <a:rPr lang="en-US" dirty="0" smtClean="0"/>
              <a:t>language permit the </a:t>
            </a:r>
            <a:r>
              <a:rPr lang="en-US" dirty="0"/>
              <a:t>Secretary to identify the school districts that should be “</a:t>
            </a:r>
            <a:r>
              <a:rPr lang="en-US" dirty="0" smtClean="0"/>
              <a:t>disregarded” </a:t>
            </a:r>
            <a:r>
              <a:rPr lang="en-US" dirty="0"/>
              <a:t>by looking to the number of the district’s pupils</a:t>
            </a:r>
            <a:r>
              <a:rPr lang="en-US" i="1" dirty="0"/>
              <a:t> </a:t>
            </a:r>
            <a:r>
              <a:rPr lang="en-US" dirty="0"/>
              <a:t>as well as </a:t>
            </a:r>
            <a:r>
              <a:rPr lang="en-US" dirty="0" smtClean="0"/>
              <a:t>to the </a:t>
            </a:r>
            <a:r>
              <a:rPr lang="en-US" dirty="0"/>
              <a:t>size of the district’s expenditures per </a:t>
            </a:r>
            <a:r>
              <a:rPr lang="en-US" dirty="0" smtClean="0"/>
              <a:t>pupil?</a:t>
            </a:r>
          </a:p>
          <a:p>
            <a:r>
              <a:rPr lang="en-US" dirty="0" smtClean="0"/>
              <a:t>That method of calculation comes from a </a:t>
            </a:r>
            <a:r>
              <a:rPr lang="en-US" dirty="0"/>
              <a:t>set of regulations </a:t>
            </a:r>
            <a:r>
              <a:rPr lang="en-US" dirty="0" smtClean="0"/>
              <a:t>promulgated by the Secretary.</a:t>
            </a:r>
            <a:endParaRPr lang="en-US" dirty="0"/>
          </a:p>
        </p:txBody>
      </p:sp>
    </p:spTree>
    <p:extLst>
      <p:ext uri="{BB962C8B-B14F-4D97-AF65-F5344CB8AC3E}">
        <p14:creationId xmlns:p14="http://schemas.microsoft.com/office/powerpoint/2010/main" xmlns="" val="553667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Zuni Public School Dist.  No. 89 v. Department of Education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Holding:  Yes, </a:t>
            </a:r>
            <a:r>
              <a:rPr lang="en-US" dirty="0"/>
              <a:t>the Secretary’s present </a:t>
            </a:r>
            <a:r>
              <a:rPr lang="en-US" dirty="0" smtClean="0"/>
              <a:t>calculation method </a:t>
            </a:r>
            <a:r>
              <a:rPr lang="en-US" dirty="0"/>
              <a:t>is consistent with the federal statute’s “disregard” instruction.</a:t>
            </a:r>
            <a:endParaRPr lang="en-US" dirty="0" smtClean="0"/>
          </a:p>
          <a:p>
            <a:r>
              <a:rPr lang="en-US" dirty="0" smtClean="0"/>
              <a:t>This case is an example of the problems of </a:t>
            </a:r>
            <a:r>
              <a:rPr lang="en-US" i="1" dirty="0" smtClean="0"/>
              <a:t>Chevron</a:t>
            </a:r>
            <a:r>
              <a:rPr lang="en-US" dirty="0" smtClean="0"/>
              <a:t> Step 1 and Step 2. </a:t>
            </a:r>
          </a:p>
          <a:p>
            <a:r>
              <a:rPr lang="en-US" dirty="0" smtClean="0"/>
              <a:t>The court concludes that the statutes was not “clear” and agency’s interpretation was “reasonable” (In large part because of the lack of a clear answer to the mathematical meaning of the statutory language when examined by experts in statistics.)</a:t>
            </a:r>
            <a:endParaRPr lang="en-US" dirty="0"/>
          </a:p>
        </p:txBody>
      </p:sp>
    </p:spTree>
    <p:extLst>
      <p:ext uri="{BB962C8B-B14F-4D97-AF65-F5344CB8AC3E}">
        <p14:creationId xmlns:p14="http://schemas.microsoft.com/office/powerpoint/2010/main" xmlns="" val="1268076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Chevron</a:t>
            </a:r>
            <a:r>
              <a:rPr lang="en-US" dirty="0" smtClean="0"/>
              <a:t> Step 2: How Reasonable is Reasonable </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a:t>How does one know a “reasonable” agency interpretation when one </a:t>
            </a:r>
            <a:r>
              <a:rPr lang="en-US" dirty="0" smtClean="0"/>
              <a:t>sees it?</a:t>
            </a:r>
          </a:p>
          <a:p>
            <a:r>
              <a:rPr lang="en-US" dirty="0"/>
              <a:t>A</a:t>
            </a:r>
            <a:r>
              <a:rPr lang="en-US" dirty="0" smtClean="0"/>
              <a:t>lthough </a:t>
            </a:r>
            <a:r>
              <a:rPr lang="en-US" dirty="0"/>
              <a:t>courts have not </a:t>
            </a:r>
            <a:r>
              <a:rPr lang="en-US" dirty="0" smtClean="0"/>
              <a:t>articulated the standard that </a:t>
            </a:r>
            <a:r>
              <a:rPr lang="en-US" dirty="0"/>
              <a:t>they are applying at step two </a:t>
            </a:r>
            <a:r>
              <a:rPr lang="en-US" dirty="0" smtClean="0"/>
              <a:t>of very well, </a:t>
            </a:r>
            <a:r>
              <a:rPr lang="en-US" dirty="0"/>
              <a:t>agencies </a:t>
            </a:r>
            <a:r>
              <a:rPr lang="en-US" dirty="0" smtClean="0"/>
              <a:t>rarely lose </a:t>
            </a:r>
            <a:r>
              <a:rPr lang="en-US" dirty="0"/>
              <a:t>at that stage of the analysis. </a:t>
            </a:r>
            <a:endParaRPr lang="en-US" dirty="0" smtClean="0"/>
          </a:p>
          <a:p>
            <a:pPr lvl="1"/>
            <a:r>
              <a:rPr lang="en-US" dirty="0"/>
              <a:t>Cases </a:t>
            </a:r>
            <a:r>
              <a:rPr lang="en-US" dirty="0" smtClean="0"/>
              <a:t>that affirm </a:t>
            </a:r>
            <a:r>
              <a:rPr lang="en-US" dirty="0"/>
              <a:t>agencies after more than a cursory discussion of step two </a:t>
            </a:r>
            <a:r>
              <a:rPr lang="en-US" dirty="0" smtClean="0"/>
              <a:t>typically do </a:t>
            </a:r>
            <a:r>
              <a:rPr lang="en-US" dirty="0"/>
              <a:t>so by concluding that the agency’s interpretation is </a:t>
            </a:r>
            <a:r>
              <a:rPr lang="en-US" i="1" dirty="0"/>
              <a:t>better </a:t>
            </a:r>
            <a:r>
              <a:rPr lang="en-US" dirty="0"/>
              <a:t>than </a:t>
            </a:r>
            <a:r>
              <a:rPr lang="en-US" dirty="0" smtClean="0"/>
              <a:t>competing interpretation, </a:t>
            </a:r>
            <a:r>
              <a:rPr lang="en-US" dirty="0"/>
              <a:t>which sheds little light on what </a:t>
            </a:r>
            <a:r>
              <a:rPr lang="en-US" dirty="0" smtClean="0"/>
              <a:t>constitutes a </a:t>
            </a:r>
            <a:r>
              <a:rPr lang="en-US" dirty="0"/>
              <a:t>“reasonable” </a:t>
            </a:r>
            <a:r>
              <a:rPr lang="en-US" dirty="0" smtClean="0"/>
              <a:t>interpretation.</a:t>
            </a:r>
          </a:p>
          <a:p>
            <a:pPr lvl="1"/>
            <a:r>
              <a:rPr lang="en-US" dirty="0" smtClean="0"/>
              <a:t>In </a:t>
            </a:r>
            <a:r>
              <a:rPr lang="en-US" dirty="0"/>
              <a:t>the infrequent cases in which agencies lose at step two, the </a:t>
            </a:r>
            <a:r>
              <a:rPr lang="en-US" dirty="0" smtClean="0"/>
              <a:t>agency interpretations </a:t>
            </a:r>
            <a:r>
              <a:rPr lang="en-US" dirty="0"/>
              <a:t>typically either fail completely to advance the goals of </a:t>
            </a:r>
            <a:r>
              <a:rPr lang="en-US" dirty="0" smtClean="0"/>
              <a:t>the underlying statute </a:t>
            </a:r>
            <a:r>
              <a:rPr lang="en-US" dirty="0"/>
              <a:t>or are so bizarre that close analysis is unnecessary.</a:t>
            </a:r>
            <a:endParaRPr lang="en-US" dirty="0" smtClean="0"/>
          </a:p>
        </p:txBody>
      </p:sp>
    </p:spTree>
    <p:extLst>
      <p:ext uri="{BB962C8B-B14F-4D97-AF65-F5344CB8AC3E}">
        <p14:creationId xmlns:p14="http://schemas.microsoft.com/office/powerpoint/2010/main" xmlns="" val="404839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Review of Agency Action</a:t>
            </a:r>
            <a:endParaRPr lang="en-US" dirty="0"/>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For the most part, the </a:t>
            </a:r>
            <a:r>
              <a:rPr lang="en-US" dirty="0" smtClean="0"/>
              <a:t>contemporary system </a:t>
            </a:r>
            <a:r>
              <a:rPr lang="en-US" dirty="0"/>
              <a:t>of judicial review of federal administrative agency action </a:t>
            </a:r>
            <a:r>
              <a:rPr lang="en-US" dirty="0" smtClean="0"/>
              <a:t>employs </a:t>
            </a:r>
            <a:r>
              <a:rPr lang="en-US" i="1" dirty="0" smtClean="0"/>
              <a:t>none </a:t>
            </a:r>
            <a:r>
              <a:rPr lang="en-US" dirty="0"/>
              <a:t>of the benchmarks </a:t>
            </a:r>
            <a:r>
              <a:rPr lang="en-US" dirty="0" smtClean="0"/>
              <a:t>familiar from appellate review of lower court </a:t>
            </a:r>
            <a:r>
              <a:rPr lang="en-US" dirty="0" err="1" smtClean="0"/>
              <a:t>decisionmaking</a:t>
            </a:r>
            <a:endParaRPr lang="en-US" dirty="0" smtClean="0"/>
          </a:p>
          <a:p>
            <a:pPr lvl="1"/>
            <a:r>
              <a:rPr lang="en-US" dirty="0"/>
              <a:t>federal administrative law has </a:t>
            </a:r>
            <a:r>
              <a:rPr lang="en-US" dirty="0" smtClean="0"/>
              <a:t>developed its </a:t>
            </a:r>
            <a:r>
              <a:rPr lang="en-US" dirty="0"/>
              <a:t>own unique set of standards for </a:t>
            </a:r>
            <a:r>
              <a:rPr lang="en-US" dirty="0" smtClean="0"/>
              <a:t>review</a:t>
            </a:r>
          </a:p>
          <a:p>
            <a:r>
              <a:rPr lang="en-US" dirty="0"/>
              <a:t>A</a:t>
            </a:r>
            <a:r>
              <a:rPr lang="en-US" dirty="0" smtClean="0"/>
              <a:t>gency </a:t>
            </a:r>
            <a:r>
              <a:rPr lang="en-US" dirty="0"/>
              <a:t>legal conclusions are generally reviewed deferentially </a:t>
            </a:r>
            <a:r>
              <a:rPr lang="en-US" dirty="0" smtClean="0"/>
              <a:t>rather than </a:t>
            </a:r>
            <a:r>
              <a:rPr lang="en-US" dirty="0"/>
              <a:t>de novo, though the precise scope of that deference is </a:t>
            </a:r>
            <a:r>
              <a:rPr lang="en-US" dirty="0" smtClean="0"/>
              <a:t>poorly </a:t>
            </a:r>
            <a:r>
              <a:rPr lang="en-US" dirty="0" smtClean="0"/>
              <a:t>defined</a:t>
            </a:r>
            <a:r>
              <a:rPr lang="en-US" dirty="0" smtClean="0"/>
              <a:t>.</a:t>
            </a:r>
            <a:endParaRPr lang="en-US" dirty="0"/>
          </a:p>
          <a:p>
            <a:r>
              <a:rPr lang="en-US" dirty="0"/>
              <a:t>A</a:t>
            </a:r>
            <a:r>
              <a:rPr lang="en-US" dirty="0" smtClean="0"/>
              <a:t>gency </a:t>
            </a:r>
            <a:r>
              <a:rPr lang="en-US" dirty="0"/>
              <a:t>factual conclusions have generally been reviewed </a:t>
            </a:r>
            <a:r>
              <a:rPr lang="en-US" dirty="0" smtClean="0"/>
              <a:t>deferentially, though </a:t>
            </a:r>
            <a:r>
              <a:rPr lang="en-US" dirty="0"/>
              <a:t>under a standard that corresponds neither to the </a:t>
            </a:r>
            <a:r>
              <a:rPr lang="en-US" dirty="0" smtClean="0"/>
              <a:t>clearly erroneous </a:t>
            </a:r>
            <a:r>
              <a:rPr lang="en-US" dirty="0"/>
              <a:t>standard nor to the jury </a:t>
            </a:r>
            <a:r>
              <a:rPr lang="en-US" dirty="0" smtClean="0"/>
              <a:t>standard.</a:t>
            </a:r>
          </a:p>
          <a:p>
            <a:r>
              <a:rPr lang="en-US" dirty="0" smtClean="0"/>
              <a:t>Agency </a:t>
            </a:r>
            <a:r>
              <a:rPr lang="en-US" dirty="0"/>
              <a:t>exercises of </a:t>
            </a:r>
            <a:r>
              <a:rPr lang="en-US" dirty="0" smtClean="0"/>
              <a:t>discretion are </a:t>
            </a:r>
            <a:r>
              <a:rPr lang="en-US" dirty="0"/>
              <a:t>reviewed deferentially, though the level and kind of </a:t>
            </a:r>
            <a:r>
              <a:rPr lang="en-US" dirty="0" smtClean="0"/>
              <a:t>deference varies </a:t>
            </a:r>
            <a:r>
              <a:rPr lang="en-US" dirty="0"/>
              <a:t>enormously with the context and often has little in common </a:t>
            </a:r>
            <a:r>
              <a:rPr lang="en-US" dirty="0" smtClean="0"/>
              <a:t>with the </a:t>
            </a:r>
            <a:r>
              <a:rPr lang="en-US" dirty="0"/>
              <a:t>abuse of discretion standard applicable to lower courts.</a:t>
            </a:r>
          </a:p>
        </p:txBody>
      </p:sp>
    </p:spTree>
    <p:extLst>
      <p:ext uri="{BB962C8B-B14F-4D97-AF65-F5344CB8AC3E}">
        <p14:creationId xmlns:p14="http://schemas.microsoft.com/office/powerpoint/2010/main" xmlns="" val="1877723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National Cable &amp; Telecomm. </a:t>
            </a:r>
            <a:r>
              <a:rPr lang="en-US" i="1" dirty="0" err="1" smtClean="0"/>
              <a:t>Ass’n</a:t>
            </a:r>
            <a:r>
              <a:rPr lang="en-US" i="1" dirty="0" smtClean="0"/>
              <a:t> v. Brand X Internet </a:t>
            </a:r>
            <a:r>
              <a:rPr lang="en-US" i="1" dirty="0" err="1" smtClean="0"/>
              <a:t>Servs</a:t>
            </a:r>
            <a:r>
              <a:rPr lang="en-US" i="1" dirty="0" smtClean="0"/>
              <a:t>. </a:t>
            </a:r>
            <a:endParaRPr lang="en-US"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Background: </a:t>
            </a:r>
          </a:p>
          <a:p>
            <a:r>
              <a:rPr lang="en-US" dirty="0"/>
              <a:t>Title II of the Communications Act </a:t>
            </a:r>
            <a:r>
              <a:rPr lang="en-US" dirty="0" smtClean="0"/>
              <a:t>subjects </a:t>
            </a:r>
            <a:r>
              <a:rPr lang="en-US" dirty="0"/>
              <a:t>all providers of </a:t>
            </a:r>
            <a:r>
              <a:rPr lang="en-US" dirty="0" smtClean="0"/>
              <a:t>telecommunications service </a:t>
            </a:r>
            <a:r>
              <a:rPr lang="en-US" dirty="0"/>
              <a:t>to mandatory common-carrier regulation. </a:t>
            </a:r>
            <a:endParaRPr lang="en-US" dirty="0" smtClean="0"/>
          </a:p>
          <a:p>
            <a:r>
              <a:rPr lang="en-US" dirty="0" smtClean="0"/>
              <a:t>The </a:t>
            </a:r>
            <a:r>
              <a:rPr lang="en-US" dirty="0"/>
              <a:t>Federal Communications Commission concluded that </a:t>
            </a:r>
            <a:r>
              <a:rPr lang="en-US" dirty="0" smtClean="0"/>
              <a:t>cable companies </a:t>
            </a:r>
            <a:r>
              <a:rPr lang="en-US" dirty="0"/>
              <a:t>that sell broadband Internet service do not </a:t>
            </a:r>
            <a:r>
              <a:rPr lang="en-US" dirty="0" smtClean="0"/>
              <a:t>provide telecommunications service </a:t>
            </a:r>
            <a:r>
              <a:rPr lang="en-US" dirty="0"/>
              <a:t>as the Communications Act defines that term, </a:t>
            </a:r>
            <a:r>
              <a:rPr lang="en-US" dirty="0" smtClean="0"/>
              <a:t>and hence </a:t>
            </a:r>
            <a:r>
              <a:rPr lang="en-US" dirty="0"/>
              <a:t>are exempt from mandatory common-carrier regulation under </a:t>
            </a:r>
            <a:r>
              <a:rPr lang="en-US" dirty="0" smtClean="0"/>
              <a:t>Title II</a:t>
            </a:r>
            <a:r>
              <a:rPr lang="en-US" dirty="0"/>
              <a:t>.</a:t>
            </a:r>
          </a:p>
        </p:txBody>
      </p:sp>
    </p:spTree>
    <p:extLst>
      <p:ext uri="{BB962C8B-B14F-4D97-AF65-F5344CB8AC3E}">
        <p14:creationId xmlns:p14="http://schemas.microsoft.com/office/powerpoint/2010/main" xmlns="" val="644946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Cable &amp; Telecomm. </a:t>
            </a:r>
            <a:r>
              <a:rPr lang="en-US" i="1" dirty="0" err="1"/>
              <a:t>Ass’n</a:t>
            </a:r>
            <a:r>
              <a:rPr lang="en-US" i="1" dirty="0"/>
              <a:t> v. Brand X Internet </a:t>
            </a:r>
            <a:r>
              <a:rPr lang="en-US" i="1" dirty="0" err="1"/>
              <a:t>Servs</a:t>
            </a:r>
            <a:r>
              <a:rPr lang="en-US" i="1" dirty="0"/>
              <a:t>. </a:t>
            </a:r>
            <a:endParaRPr lang="en-US" dirty="0"/>
          </a:p>
        </p:txBody>
      </p:sp>
      <p:sp>
        <p:nvSpPr>
          <p:cNvPr id="3" name="Content Placeholder 2"/>
          <p:cNvSpPr>
            <a:spLocks noGrp="1"/>
          </p:cNvSpPr>
          <p:nvPr>
            <p:ph idx="1"/>
          </p:nvPr>
        </p:nvSpPr>
        <p:spPr>
          <a:xfrm>
            <a:off x="457200" y="1417638"/>
            <a:ext cx="8229600" cy="4906962"/>
          </a:xfrm>
        </p:spPr>
        <p:txBody>
          <a:bodyPr>
            <a:normAutofit fontScale="77500" lnSpcReduction="20000"/>
          </a:bodyPr>
          <a:lstStyle/>
          <a:p>
            <a:pPr marL="0" indent="0">
              <a:buNone/>
            </a:pPr>
            <a:r>
              <a:rPr lang="en-US" dirty="0" smtClean="0"/>
              <a:t>Issue:  Was the FCC’s conclusion </a:t>
            </a:r>
            <a:r>
              <a:rPr lang="en-US" dirty="0"/>
              <a:t>a lawful construction of </a:t>
            </a:r>
            <a:r>
              <a:rPr lang="en-US" dirty="0" smtClean="0"/>
              <a:t>the Communications </a:t>
            </a:r>
            <a:r>
              <a:rPr lang="en-US" dirty="0"/>
              <a:t>Act under </a:t>
            </a:r>
            <a:r>
              <a:rPr lang="en-US" i="1" dirty="0"/>
              <a:t>Chevron </a:t>
            </a:r>
            <a:r>
              <a:rPr lang="en-US" dirty="0" smtClean="0"/>
              <a:t>and </a:t>
            </a:r>
            <a:r>
              <a:rPr lang="en-US" dirty="0"/>
              <a:t>the Administrative Procedure </a:t>
            </a:r>
            <a:r>
              <a:rPr lang="en-US" dirty="0" smtClean="0"/>
              <a:t>Act?</a:t>
            </a:r>
          </a:p>
          <a:p>
            <a:r>
              <a:rPr lang="en-US" dirty="0" smtClean="0"/>
              <a:t>In other words, was the FCC’s regulatory </a:t>
            </a:r>
            <a:r>
              <a:rPr lang="en-US" dirty="0"/>
              <a:t>classification </a:t>
            </a:r>
            <a:r>
              <a:rPr lang="en-US" dirty="0" smtClean="0"/>
              <a:t>of </a:t>
            </a:r>
            <a:r>
              <a:rPr lang="en-US" dirty="0"/>
              <a:t>broadband cable Internet </a:t>
            </a:r>
            <a:r>
              <a:rPr lang="en-US" dirty="0" smtClean="0"/>
              <a:t>service</a:t>
            </a:r>
            <a:r>
              <a:rPr lang="en-US" dirty="0"/>
              <a:t> </a:t>
            </a:r>
            <a:r>
              <a:rPr lang="en-US" dirty="0" smtClean="0"/>
              <a:t>reasonable?</a:t>
            </a:r>
          </a:p>
          <a:p>
            <a:r>
              <a:rPr lang="en-US" dirty="0"/>
              <a:t>The </a:t>
            </a:r>
            <a:r>
              <a:rPr lang="en-US" dirty="0" smtClean="0"/>
              <a:t>Act defines two </a:t>
            </a:r>
            <a:r>
              <a:rPr lang="en-US" dirty="0"/>
              <a:t>categories of regulated entities relevant to these cases: </a:t>
            </a:r>
            <a:r>
              <a:rPr lang="en-US" dirty="0" smtClean="0"/>
              <a:t>telecommunications carriers (which the Act regulates) and </a:t>
            </a:r>
            <a:r>
              <a:rPr lang="en-US" dirty="0"/>
              <a:t>information-service </a:t>
            </a:r>
            <a:r>
              <a:rPr lang="en-US" dirty="0" smtClean="0"/>
              <a:t>providers (which the Act does not regulate). </a:t>
            </a:r>
          </a:p>
          <a:p>
            <a:r>
              <a:rPr lang="en-US" dirty="0"/>
              <a:t>The integrated nature of Internet access and the high-speed </a:t>
            </a:r>
            <a:r>
              <a:rPr lang="en-US" dirty="0" smtClean="0"/>
              <a:t>wire used </a:t>
            </a:r>
            <a:r>
              <a:rPr lang="en-US" dirty="0"/>
              <a:t>to provide Internet access led the Commission to conclude that </a:t>
            </a:r>
            <a:r>
              <a:rPr lang="en-US" dirty="0" smtClean="0"/>
              <a:t>cable companies </a:t>
            </a:r>
            <a:r>
              <a:rPr lang="en-US" dirty="0"/>
              <a:t>providing Internet access are not telecommunications providers</a:t>
            </a:r>
            <a:r>
              <a:rPr lang="en-US" dirty="0" smtClean="0"/>
              <a:t>. </a:t>
            </a:r>
            <a:r>
              <a:rPr lang="en-US" dirty="0"/>
              <a:t>The Commission applied this same reasoning to cable companies </a:t>
            </a:r>
            <a:r>
              <a:rPr lang="en-US" dirty="0" smtClean="0"/>
              <a:t>offering broadband </a:t>
            </a:r>
            <a:r>
              <a:rPr lang="en-US" dirty="0"/>
              <a:t>Internet access.</a:t>
            </a:r>
          </a:p>
          <a:p>
            <a:pPr marL="0" indent="0">
              <a:buNone/>
            </a:pPr>
            <a:endParaRPr lang="en-US" dirty="0"/>
          </a:p>
        </p:txBody>
      </p:sp>
    </p:spTree>
    <p:extLst>
      <p:ext uri="{BB962C8B-B14F-4D97-AF65-F5344CB8AC3E}">
        <p14:creationId xmlns:p14="http://schemas.microsoft.com/office/powerpoint/2010/main" xmlns="" val="36244437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Cable &amp; Telecomm. </a:t>
            </a:r>
            <a:r>
              <a:rPr lang="en-US" i="1" dirty="0" err="1"/>
              <a:t>Ass’n</a:t>
            </a:r>
            <a:r>
              <a:rPr lang="en-US" i="1" dirty="0"/>
              <a:t> v. Brand X Internet </a:t>
            </a:r>
            <a:r>
              <a:rPr lang="en-US" i="1" dirty="0" err="1"/>
              <a:t>Servs</a:t>
            </a:r>
            <a:r>
              <a:rPr lang="en-US" i="1" dirty="0"/>
              <a:t>. </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marL="0" indent="0">
              <a:buNone/>
            </a:pPr>
            <a:r>
              <a:rPr lang="en-US" dirty="0" smtClean="0"/>
              <a:t>Holding: The lower court erred </a:t>
            </a:r>
            <a:r>
              <a:rPr lang="en-US" dirty="0"/>
              <a:t>in refusing </a:t>
            </a:r>
            <a:r>
              <a:rPr lang="en-US" dirty="0" smtClean="0"/>
              <a:t>to apply </a:t>
            </a:r>
            <a:r>
              <a:rPr lang="en-US" i="1" dirty="0"/>
              <a:t>Chevron </a:t>
            </a:r>
            <a:r>
              <a:rPr lang="en-US" dirty="0"/>
              <a:t>to the Commission’s interpretation of the definition of “</a:t>
            </a:r>
            <a:r>
              <a:rPr lang="en-US" dirty="0" smtClean="0"/>
              <a:t>telecommunications service</a:t>
            </a:r>
            <a:r>
              <a:rPr lang="en-US" dirty="0"/>
              <a:t>.” </a:t>
            </a:r>
            <a:r>
              <a:rPr lang="en-US" dirty="0" smtClean="0"/>
              <a:t>Applying chevron, the statute was ambiguous </a:t>
            </a:r>
            <a:r>
              <a:rPr lang="en-US" dirty="0"/>
              <a:t>and the agency’s </a:t>
            </a:r>
            <a:r>
              <a:rPr lang="en-US" dirty="0" smtClean="0"/>
              <a:t>interpretation reasonable</a:t>
            </a:r>
            <a:r>
              <a:rPr lang="en-US" dirty="0"/>
              <a:t>, </a:t>
            </a:r>
            <a:r>
              <a:rPr lang="en-US" dirty="0" smtClean="0"/>
              <a:t>therefore it is upheld.</a:t>
            </a:r>
          </a:p>
          <a:p>
            <a:r>
              <a:rPr lang="en-US" dirty="0" smtClean="0"/>
              <a:t>When applying </a:t>
            </a:r>
            <a:r>
              <a:rPr lang="en-US" i="1" dirty="0" smtClean="0"/>
              <a:t>Chevron</a:t>
            </a:r>
            <a:r>
              <a:rPr lang="en-US" dirty="0" smtClean="0"/>
              <a:t> Step 2, a prior judicial interpretation of a statue is not binding on future agency legal conclusions, because Step 2 only requires that the agency’s interpretation be “reasonable” – not that it be the “best” reading of the statute.</a:t>
            </a:r>
            <a:endParaRPr lang="en-US" dirty="0"/>
          </a:p>
        </p:txBody>
      </p:sp>
    </p:spTree>
    <p:extLst>
      <p:ext uri="{BB962C8B-B14F-4D97-AF65-F5344CB8AC3E}">
        <p14:creationId xmlns:p14="http://schemas.microsoft.com/office/powerpoint/2010/main" xmlns="" val="379685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Chevron v. National Resources Defense Council, Inc.</a:t>
            </a:r>
            <a:endParaRPr lang="en-US" i="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Background</a:t>
            </a:r>
          </a:p>
          <a:p>
            <a:r>
              <a:rPr lang="en-US" dirty="0"/>
              <a:t>In the Clean Air Act Amendments </a:t>
            </a:r>
            <a:r>
              <a:rPr lang="en-US" dirty="0" smtClean="0"/>
              <a:t>Congress </a:t>
            </a:r>
            <a:r>
              <a:rPr lang="en-US" dirty="0"/>
              <a:t>enacted certain requirements applicable to States that </a:t>
            </a:r>
            <a:r>
              <a:rPr lang="en-US" dirty="0" smtClean="0"/>
              <a:t>had not </a:t>
            </a:r>
            <a:r>
              <a:rPr lang="en-US" dirty="0"/>
              <a:t>achieved the national air quality standards established by the </a:t>
            </a:r>
            <a:r>
              <a:rPr lang="en-US" dirty="0" smtClean="0"/>
              <a:t>Environmental Protection </a:t>
            </a:r>
            <a:r>
              <a:rPr lang="en-US" dirty="0"/>
              <a:t>Agency (EPA) pursuant to earlier </a:t>
            </a:r>
            <a:r>
              <a:rPr lang="en-US" dirty="0" smtClean="0"/>
              <a:t>legislation.</a:t>
            </a:r>
          </a:p>
          <a:p>
            <a:r>
              <a:rPr lang="en-US" dirty="0" smtClean="0"/>
              <a:t>The </a:t>
            </a:r>
            <a:r>
              <a:rPr lang="en-US" dirty="0"/>
              <a:t>Amendments required the “nonattainment” States to establish a permit program regulating “new or modified major stationary sources” of air pollution, pursuant to stringent conditions. </a:t>
            </a:r>
            <a:endParaRPr lang="en-US" dirty="0" smtClean="0"/>
          </a:p>
          <a:p>
            <a:r>
              <a:rPr lang="en-US" dirty="0" smtClean="0"/>
              <a:t>The NRDC challenged the EPA’s </a:t>
            </a:r>
            <a:r>
              <a:rPr lang="en-US" dirty="0"/>
              <a:t>decision to allow States to treat all of </a:t>
            </a:r>
            <a:r>
              <a:rPr lang="en-US" dirty="0" smtClean="0"/>
              <a:t>the pollution-emitting </a:t>
            </a:r>
            <a:r>
              <a:rPr lang="en-US" dirty="0"/>
              <a:t>devices within the same industrial </a:t>
            </a:r>
            <a:r>
              <a:rPr lang="en-US" dirty="0" smtClean="0"/>
              <a:t>grouping.</a:t>
            </a:r>
          </a:p>
        </p:txBody>
      </p:sp>
    </p:spTree>
    <p:extLst>
      <p:ext uri="{BB962C8B-B14F-4D97-AF65-F5344CB8AC3E}">
        <p14:creationId xmlns:p14="http://schemas.microsoft.com/office/powerpoint/2010/main" xmlns="" val="1322984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Chevron v. National Resources Defense Council, Inc.</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Issue:  Should the court give deference to </a:t>
            </a:r>
            <a:r>
              <a:rPr lang="en-US" dirty="0"/>
              <a:t>the EPA’s interpretation of </a:t>
            </a:r>
            <a:r>
              <a:rPr lang="en-US" dirty="0" smtClean="0"/>
              <a:t>the statute </a:t>
            </a:r>
            <a:r>
              <a:rPr lang="en-US" dirty="0"/>
              <a:t>where there is no clear guidance by </a:t>
            </a:r>
            <a:r>
              <a:rPr lang="en-US" dirty="0" smtClean="0"/>
              <a:t>Congress?</a:t>
            </a:r>
          </a:p>
          <a:p>
            <a:r>
              <a:rPr lang="en-US" dirty="0"/>
              <a:t>The court observed that the relevant part of the amended Clean </a:t>
            </a:r>
            <a:r>
              <a:rPr lang="en-US" dirty="0" smtClean="0"/>
              <a:t>Air Act </a:t>
            </a:r>
            <a:r>
              <a:rPr lang="en-US" dirty="0"/>
              <a:t>“does not explicitly define what Congress envisioned as a ‘</a:t>
            </a:r>
            <a:r>
              <a:rPr lang="en-US" dirty="0" smtClean="0"/>
              <a:t>stationary source</a:t>
            </a:r>
            <a:r>
              <a:rPr lang="en-US" dirty="0"/>
              <a:t>’, to which the permit program . . . should apply,” and further </a:t>
            </a:r>
            <a:r>
              <a:rPr lang="en-US" dirty="0" smtClean="0"/>
              <a:t>stated that </a:t>
            </a:r>
            <a:r>
              <a:rPr lang="en-US" dirty="0"/>
              <a:t>the precise issue was not “squarely addressed in the </a:t>
            </a:r>
            <a:r>
              <a:rPr lang="en-US" dirty="0" smtClean="0"/>
              <a:t>legislative history.” (CB 532)</a:t>
            </a:r>
            <a:endParaRPr lang="en-US" dirty="0"/>
          </a:p>
        </p:txBody>
      </p:sp>
    </p:spTree>
    <p:extLst>
      <p:ext uri="{BB962C8B-B14F-4D97-AF65-F5344CB8AC3E}">
        <p14:creationId xmlns:p14="http://schemas.microsoft.com/office/powerpoint/2010/main" xmlns="" val="273399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Chevron v. National Resources Defense Council, Inc.</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Holding: Yes, </a:t>
            </a:r>
            <a:r>
              <a:rPr lang="en-US" dirty="0"/>
              <a:t>s</a:t>
            </a:r>
            <a:r>
              <a:rPr lang="en-US" dirty="0" smtClean="0"/>
              <a:t>uch </a:t>
            </a:r>
            <a:r>
              <a:rPr lang="en-US" dirty="0"/>
              <a:t>legislative regulations are given controlling weight unless they are arbitrary, capricious, or manifestly contrary to the statute</a:t>
            </a:r>
            <a:r>
              <a:rPr lang="en-US" dirty="0" smtClean="0"/>
              <a:t>.</a:t>
            </a:r>
          </a:p>
          <a:p>
            <a:r>
              <a:rPr lang="en-US" dirty="0" smtClean="0"/>
              <a:t>Congress designates agencies as “experts” in certain fields of technical knowledge. It must give sufficient policy guidance to those officials (see </a:t>
            </a:r>
            <a:r>
              <a:rPr lang="en-US" i="1" dirty="0" err="1" smtClean="0"/>
              <a:t>Mistretta</a:t>
            </a:r>
            <a:r>
              <a:rPr lang="en-US" dirty="0" smtClean="0"/>
              <a:t> and the “intelligible principle” test), but once satisfied, the expertise of those officials takes over to “fill in the gaps” of details Congress has sought to enlist the aid of a coordinate Branch of government in defining. </a:t>
            </a:r>
          </a:p>
        </p:txBody>
      </p:sp>
    </p:spTree>
    <p:extLst>
      <p:ext uri="{BB962C8B-B14F-4D97-AF65-F5344CB8AC3E}">
        <p14:creationId xmlns:p14="http://schemas.microsoft.com/office/powerpoint/2010/main" xmlns="" val="2436980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Chevron</a:t>
            </a:r>
            <a:r>
              <a:rPr lang="en-US" dirty="0" smtClean="0"/>
              <a:t> Test</a:t>
            </a:r>
            <a:endParaRPr lang="en-US" dirty="0"/>
          </a:p>
        </p:txBody>
      </p:sp>
      <p:sp>
        <p:nvSpPr>
          <p:cNvPr id="3" name="Content Placeholder 2"/>
          <p:cNvSpPr>
            <a:spLocks noGrp="1"/>
          </p:cNvSpPr>
          <p:nvPr>
            <p:ph idx="1"/>
          </p:nvPr>
        </p:nvSpPr>
        <p:spPr/>
        <p:txBody>
          <a:bodyPr>
            <a:normAutofit fontScale="85000" lnSpcReduction="20000"/>
          </a:bodyPr>
          <a:lstStyle/>
          <a:p>
            <a:r>
              <a:rPr lang="en-US" dirty="0"/>
              <a:t>W</a:t>
            </a:r>
            <a:r>
              <a:rPr lang="en-US" dirty="0" smtClean="0"/>
              <a:t>hen </a:t>
            </a:r>
            <a:r>
              <a:rPr lang="en-US" dirty="0"/>
              <a:t>a (non-expert) court is reviewing an agency’s legal conclusion, it must give deference to that expertise according to the following approach: </a:t>
            </a:r>
          </a:p>
          <a:p>
            <a:pPr lvl="1"/>
            <a:r>
              <a:rPr lang="en-US" dirty="0"/>
              <a:t>Step 1: Is the language of the statute clear? If yes, then follow the statute, regardless of what the agency says, because it is the law. If no, proceed to Step 2. </a:t>
            </a:r>
          </a:p>
          <a:p>
            <a:pPr lvl="1"/>
            <a:r>
              <a:rPr lang="en-US" dirty="0"/>
              <a:t>Step 2: The court must defer to and accept the agency’s legal conclusion as to interpreting the statute provided that the conclusion is reasonable – it need not be the “best” outcome nor the one the court thinks is correct, for Congress has designated the agency as the “expert” and chosen the agency as the authority in that regard. </a:t>
            </a:r>
          </a:p>
          <a:p>
            <a:pPr lvl="1"/>
            <a:r>
              <a:rPr lang="en-US" dirty="0"/>
              <a:t>If the agency’s conclusion is unreasonable, the court may reject it and supply one of its own. </a:t>
            </a:r>
          </a:p>
          <a:p>
            <a:endParaRPr lang="en-US" dirty="0"/>
          </a:p>
        </p:txBody>
      </p:sp>
    </p:spTree>
    <p:extLst>
      <p:ext uri="{BB962C8B-B14F-4D97-AF65-F5344CB8AC3E}">
        <p14:creationId xmlns:p14="http://schemas.microsoft.com/office/powerpoint/2010/main" xmlns="" val="81646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Skidmore v. Swift &amp; Co. </a:t>
            </a:r>
            <a:endParaRPr lang="en-US" i="1"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marL="0" indent="0">
              <a:buNone/>
            </a:pPr>
            <a:r>
              <a:rPr lang="en-US" dirty="0" smtClean="0"/>
              <a:t>Background: </a:t>
            </a:r>
          </a:p>
          <a:p>
            <a:r>
              <a:rPr lang="en-US" dirty="0"/>
              <a:t>Seven employees of the Swift and Company packing plant at </a:t>
            </a:r>
            <a:r>
              <a:rPr lang="en-US" dirty="0" smtClean="0"/>
              <a:t>Fort Worth</a:t>
            </a:r>
            <a:r>
              <a:rPr lang="en-US" dirty="0"/>
              <a:t>, Texas, brought an action under the Fair Labor Standards </a:t>
            </a:r>
            <a:r>
              <a:rPr lang="en-US" dirty="0" smtClean="0"/>
              <a:t>Act to </a:t>
            </a:r>
            <a:r>
              <a:rPr lang="en-US" dirty="0"/>
              <a:t>recover overtime, liquidated damages, and </a:t>
            </a:r>
            <a:r>
              <a:rPr lang="en-US" dirty="0" smtClean="0"/>
              <a:t>attorneys’ fees.</a:t>
            </a:r>
          </a:p>
          <a:p>
            <a:r>
              <a:rPr lang="en-US" dirty="0" smtClean="0"/>
              <a:t>The dispute concerned time in which the employees were required to stay in the location in case they were needed, but were not required to perform any particular tasks. </a:t>
            </a:r>
          </a:p>
          <a:p>
            <a:r>
              <a:rPr lang="en-US" dirty="0" smtClean="0"/>
              <a:t>The Administrator of the Fair Labor Standards Act expressed the belief that the employees should not be paid for periods of sleeping </a:t>
            </a:r>
            <a:r>
              <a:rPr lang="en-US" dirty="0"/>
              <a:t>and eating </a:t>
            </a:r>
            <a:r>
              <a:rPr lang="en-US" dirty="0" smtClean="0"/>
              <a:t>time, but should be paid for all other </a:t>
            </a:r>
            <a:r>
              <a:rPr lang="en-US" dirty="0"/>
              <a:t>on-call </a:t>
            </a:r>
            <a:r>
              <a:rPr lang="en-US" dirty="0" smtClean="0"/>
              <a:t>time.</a:t>
            </a:r>
          </a:p>
          <a:p>
            <a:endParaRPr lang="en-US" dirty="0"/>
          </a:p>
        </p:txBody>
      </p:sp>
    </p:spTree>
    <p:extLst>
      <p:ext uri="{BB962C8B-B14F-4D97-AF65-F5344CB8AC3E}">
        <p14:creationId xmlns:p14="http://schemas.microsoft.com/office/powerpoint/2010/main" xmlns="" val="312674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Skidmore v. Swift &amp; Co.</a:t>
            </a:r>
          </a:p>
        </p:txBody>
      </p:sp>
      <p:sp>
        <p:nvSpPr>
          <p:cNvPr id="3" name="Content Placeholder 2"/>
          <p:cNvSpPr>
            <a:spLocks noGrp="1"/>
          </p:cNvSpPr>
          <p:nvPr>
            <p:ph idx="1"/>
          </p:nvPr>
        </p:nvSpPr>
        <p:spPr/>
        <p:txBody>
          <a:bodyPr>
            <a:normAutofit/>
          </a:bodyPr>
          <a:lstStyle/>
          <a:p>
            <a:pPr marL="0" indent="0">
              <a:buNone/>
            </a:pPr>
            <a:r>
              <a:rPr lang="en-US" dirty="0" smtClean="0"/>
              <a:t>Issue: Should the Administrator’s decision be given deferential weight by the court, and if so, how much? </a:t>
            </a:r>
          </a:p>
          <a:p>
            <a:r>
              <a:rPr lang="en-US" dirty="0" smtClean="0"/>
              <a:t>As a preliminary matter, the court noted that “no </a:t>
            </a:r>
            <a:r>
              <a:rPr lang="en-US" dirty="0"/>
              <a:t>principle of law found either in the statute or in court decisions precludes waiting time from also being working time</a:t>
            </a:r>
            <a:r>
              <a:rPr lang="en-US" dirty="0" smtClean="0"/>
              <a:t>.” (CB 528)</a:t>
            </a:r>
            <a:endParaRPr lang="en-US" dirty="0"/>
          </a:p>
        </p:txBody>
      </p:sp>
    </p:spTree>
    <p:extLst>
      <p:ext uri="{BB962C8B-B14F-4D97-AF65-F5344CB8AC3E}">
        <p14:creationId xmlns:p14="http://schemas.microsoft.com/office/powerpoint/2010/main" xmlns="" val="1799367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6397</TotalTime>
  <Words>3028</Words>
  <Application>Microsoft Office PowerPoint</Application>
  <PresentationFormat>On-screen Show (4:3)</PresentationFormat>
  <Paragraphs>136</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Administrative Law</vt:lpstr>
      <vt:lpstr>Introduction</vt:lpstr>
      <vt:lpstr>Judicial Review of Agency Action</vt:lpstr>
      <vt:lpstr>Chevron v. National Resources Defense Council, Inc.</vt:lpstr>
      <vt:lpstr>Chevron v. National Resources Defense Council, Inc.</vt:lpstr>
      <vt:lpstr>Chevron v. National Resources Defense Council, Inc.</vt:lpstr>
      <vt:lpstr>The Chevron Test</vt:lpstr>
      <vt:lpstr>Skidmore v. Swift &amp; Co. </vt:lpstr>
      <vt:lpstr>Skidmore v. Swift &amp; Co.</vt:lpstr>
      <vt:lpstr>Skidmore v. Swift &amp; Co.</vt:lpstr>
      <vt:lpstr>The Skidmore Test</vt:lpstr>
      <vt:lpstr>When Does Chevron Apply?</vt:lpstr>
      <vt:lpstr>United States v. Mead</vt:lpstr>
      <vt:lpstr>United States v. Mead</vt:lpstr>
      <vt:lpstr>United States v. Mead</vt:lpstr>
      <vt:lpstr>Gonzales v. Oregon</vt:lpstr>
      <vt:lpstr>Gonzales v. Oregon</vt:lpstr>
      <vt:lpstr>Gonzales v. Oregon</vt:lpstr>
      <vt:lpstr>Christopher v. SmithKlineBeecham Corp. </vt:lpstr>
      <vt:lpstr>Christopher v. SmithKlineBeecham Corp. </vt:lpstr>
      <vt:lpstr>Christopher v. SmithKlineBeecham Corp. </vt:lpstr>
      <vt:lpstr>Chevron Step 1: How Clear is Clear</vt:lpstr>
      <vt:lpstr>FDA v. Brown &amp; Williamson Tobacco Corp.</vt:lpstr>
      <vt:lpstr>FDA v. Brown &amp; Williamson Tobacco Corp.</vt:lpstr>
      <vt:lpstr>FDA v. Brown &amp; Williamson Tobacco Corp.</vt:lpstr>
      <vt:lpstr>Zuni Public School Dist.  No. 89 v. Department of Education</vt:lpstr>
      <vt:lpstr>Zuni Public School Dist.  No. 89 v. Department of Education</vt:lpstr>
      <vt:lpstr>Zuni Public School Dist.  No. 89 v. Department of Education</vt:lpstr>
      <vt:lpstr>Chevron Step 2: How Reasonable is Reasonable </vt:lpstr>
      <vt:lpstr>National Cable &amp; Telecomm. Ass’n v. Brand X Internet Servs. </vt:lpstr>
      <vt:lpstr>National Cable &amp; Telecomm. Ass’n v. Brand X Internet Servs. </vt:lpstr>
      <vt:lpstr>National Cable &amp; Telecomm. Ass’n v. Brand X Internet Servs.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275</cp:revision>
  <dcterms:created xsi:type="dcterms:W3CDTF">2014-06-13T07:23:28Z</dcterms:created>
  <dcterms:modified xsi:type="dcterms:W3CDTF">2014-12-15T16:52:41Z</dcterms:modified>
</cp:coreProperties>
</file>